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1004" r:id="rId5"/>
    <p:sldId id="1060" r:id="rId6"/>
    <p:sldId id="1061" r:id="rId7"/>
    <p:sldId id="1062" r:id="rId8"/>
    <p:sldId id="1058" r:id="rId9"/>
    <p:sldId id="1050" r:id="rId10"/>
    <p:sldId id="1063" r:id="rId11"/>
    <p:sldId id="1059" r:id="rId12"/>
    <p:sldId id="1045" r:id="rId13"/>
    <p:sldId id="1051" r:id="rId14"/>
    <p:sldId id="1052" r:id="rId15"/>
    <p:sldId id="1054" r:id="rId16"/>
    <p:sldId id="1043" r:id="rId17"/>
    <p:sldId id="1055" r:id="rId18"/>
    <p:sldId id="1056" r:id="rId19"/>
    <p:sldId id="1057" r:id="rId20"/>
  </p:sldIdLst>
  <p:sldSz cx="9906000" cy="6858000" type="A4"/>
  <p:notesSz cx="6794500" cy="99187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orient="horz" pos="4133" userDrawn="1">
          <p15:clr>
            <a:srgbClr val="A4A3A4"/>
          </p15:clr>
        </p15:guide>
        <p15:guide id="7" orient="horz" pos="4020" userDrawn="1">
          <p15:clr>
            <a:srgbClr val="A4A3A4"/>
          </p15:clr>
        </p15:guide>
        <p15:guide id="12" orient="horz" pos="2160" userDrawn="1">
          <p15:clr>
            <a:srgbClr val="A4A3A4"/>
          </p15:clr>
        </p15:guide>
        <p15:guide id="15" pos="3122" userDrawn="1">
          <p15:clr>
            <a:srgbClr val="A4A3A4"/>
          </p15:clr>
        </p15:guide>
        <p15:guide id="16" orient="horz" pos="1085" userDrawn="1">
          <p15:clr>
            <a:srgbClr val="A4A3A4"/>
          </p15:clr>
        </p15:guide>
        <p15:guide id="17" orient="horz" pos="3598" userDrawn="1">
          <p15:clr>
            <a:srgbClr val="F26B43"/>
          </p15:clr>
        </p15:guide>
        <p15:guide id="18" orient="horz" pos="725" userDrawn="1">
          <p15:clr>
            <a:srgbClr val="A4A3A4"/>
          </p15:clr>
        </p15:guide>
        <p15:guide id="19" orient="horz" pos="276" userDrawn="1">
          <p15:clr>
            <a:srgbClr val="A4A3A4"/>
          </p15:clr>
        </p15:guide>
        <p15:guide id="20" pos="192" userDrawn="1">
          <p15:clr>
            <a:srgbClr val="A4A3A4"/>
          </p15:clr>
        </p15:guide>
        <p15:guide id="21" pos="6055" userDrawn="1">
          <p15:clr>
            <a:srgbClr val="A4A3A4"/>
          </p15:clr>
        </p15:guide>
        <p15:guide id="22" pos="1738" userDrawn="1">
          <p15:clr>
            <a:srgbClr val="A4A3A4"/>
          </p15:clr>
        </p15:guide>
        <p15:guide id="23" orient="horz" pos="2166" userDrawn="1">
          <p15:clr>
            <a:srgbClr val="A4A3A4"/>
          </p15:clr>
        </p15:guide>
        <p15:guide id="24" orient="horz" pos="1256" userDrawn="1">
          <p15:clr>
            <a:srgbClr val="A4A3A4"/>
          </p15:clr>
        </p15:guide>
        <p15:guide id="25" orient="horz" pos="2693" userDrawn="1">
          <p15:clr>
            <a:srgbClr val="A4A3A4"/>
          </p15:clr>
        </p15:guide>
        <p15:guide id="26" pos="287" userDrawn="1">
          <p15:clr>
            <a:srgbClr val="A4A3A4"/>
          </p15:clr>
        </p15:guide>
        <p15:guide id="27" pos="5951" userDrawn="1">
          <p15:clr>
            <a:srgbClr val="A4A3A4"/>
          </p15:clr>
        </p15:guide>
        <p15:guide id="28" orient="horz" pos="278" userDrawn="1">
          <p15:clr>
            <a:srgbClr val="A4A3A4"/>
          </p15:clr>
        </p15:guide>
        <p15:guide id="29" orient="horz" pos="731" userDrawn="1">
          <p15:clr>
            <a:srgbClr val="A4A3A4"/>
          </p15:clr>
        </p15:guide>
        <p15:guide id="30" pos="6067" userDrawn="1">
          <p15:clr>
            <a:srgbClr val="A4A3A4"/>
          </p15:clr>
        </p15:guide>
        <p15:guide id="31" orient="horz" pos="1094" userDrawn="1">
          <p15:clr>
            <a:srgbClr val="A4A3A4"/>
          </p15:clr>
        </p15:guide>
        <p15:guide id="32" orient="horz" pos="3884" userDrawn="1">
          <p15:clr>
            <a:srgbClr val="A4A3A4"/>
          </p15:clr>
        </p15:guide>
        <p15:guide id="33" orient="horz" pos="129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yu, Hwagyeong (TS)" initials="RH(" lastIdx="1" clrIdx="0">
    <p:extLst>
      <p:ext uri="{19B8F6BF-5375-455C-9EA6-DF929625EA0E}">
        <p15:presenceInfo xmlns:p15="http://schemas.microsoft.com/office/powerpoint/2012/main" userId="S::Hwagyeong.Ryu@kantar.com::e99b3817-85a4-4a7c-b98b-7a04ee72cf8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E4B"/>
    <a:srgbClr val="79C75C"/>
    <a:srgbClr val="FDF1D7"/>
    <a:srgbClr val="EDF8EB"/>
    <a:srgbClr val="F0F0F0"/>
    <a:srgbClr val="548392"/>
    <a:srgbClr val="A20000"/>
    <a:srgbClr val="E8EDF4"/>
    <a:srgbClr val="DBE3ED"/>
    <a:srgbClr val="7AA5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048" autoAdjust="0"/>
    <p:restoredTop sz="94505" autoAdjust="0"/>
  </p:normalViewPr>
  <p:slideViewPr>
    <p:cSldViewPr snapToObjects="1" showGuides="1">
      <p:cViewPr varScale="1">
        <p:scale>
          <a:sx n="122" d="100"/>
          <a:sy n="122" d="100"/>
        </p:scale>
        <p:origin x="1666" y="82"/>
      </p:cViewPr>
      <p:guideLst>
        <p:guide orient="horz" pos="4133"/>
        <p:guide orient="horz" pos="4020"/>
        <p:guide orient="horz" pos="2160"/>
        <p:guide pos="3122"/>
        <p:guide orient="horz" pos="1085"/>
        <p:guide orient="horz" pos="3598"/>
        <p:guide orient="horz" pos="725"/>
        <p:guide orient="horz" pos="276"/>
        <p:guide pos="192"/>
        <p:guide pos="6055"/>
        <p:guide pos="1738"/>
        <p:guide orient="horz" pos="2166"/>
        <p:guide orient="horz" pos="1256"/>
        <p:guide orient="horz" pos="2693"/>
        <p:guide pos="287"/>
        <p:guide pos="5951"/>
        <p:guide orient="horz" pos="278"/>
        <p:guide orient="horz" pos="731"/>
        <p:guide pos="6067"/>
        <p:guide orient="horz" pos="1094"/>
        <p:guide orient="horz" pos="3884"/>
        <p:guide orient="horz" pos="129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Objects="1" showGuides="1">
      <p:cViewPr varScale="1">
        <p:scale>
          <a:sx n="50" d="100"/>
          <a:sy n="50" d="100"/>
        </p:scale>
        <p:origin x="2606" y="21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4283" cy="497658"/>
          </a:xfrm>
          <a:prstGeom prst="rect">
            <a:avLst/>
          </a:prstGeom>
        </p:spPr>
        <p:txBody>
          <a:bodyPr vert="horz" lIns="91257" tIns="45629" rIns="91257" bIns="4562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7658"/>
          </a:xfrm>
          <a:prstGeom prst="rect">
            <a:avLst/>
          </a:prstGeom>
        </p:spPr>
        <p:txBody>
          <a:bodyPr vert="horz" lIns="91257" tIns="45629" rIns="91257" bIns="45629" rtlCol="0"/>
          <a:lstStyle>
            <a:lvl1pPr algn="r">
              <a:defRPr sz="1200"/>
            </a:lvl1pPr>
          </a:lstStyle>
          <a:p>
            <a:fld id="{42691DDE-BA6A-4F57-909C-98F49C72955F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9421045"/>
            <a:ext cx="2944283" cy="497657"/>
          </a:xfrm>
          <a:prstGeom prst="rect">
            <a:avLst/>
          </a:prstGeom>
        </p:spPr>
        <p:txBody>
          <a:bodyPr vert="horz" lIns="91257" tIns="45629" rIns="91257" bIns="4562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21045"/>
            <a:ext cx="2944283" cy="497657"/>
          </a:xfrm>
          <a:prstGeom prst="rect">
            <a:avLst/>
          </a:prstGeom>
        </p:spPr>
        <p:txBody>
          <a:bodyPr vert="horz" lIns="91257" tIns="45629" rIns="91257" bIns="45629" rtlCol="0" anchor="b"/>
          <a:lstStyle>
            <a:lvl1pPr algn="r">
              <a:defRPr sz="1200"/>
            </a:lvl1pPr>
          </a:lstStyle>
          <a:p>
            <a:fld id="{3DC50D33-42BE-4A7B-9A0E-84D31BC6E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553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44283" cy="497658"/>
          </a:xfrm>
          <a:prstGeom prst="rect">
            <a:avLst/>
          </a:prstGeom>
        </p:spPr>
        <p:txBody>
          <a:bodyPr vert="horz" lIns="91257" tIns="45629" rIns="91257" bIns="45629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7658"/>
          </a:xfrm>
          <a:prstGeom prst="rect">
            <a:avLst/>
          </a:prstGeom>
        </p:spPr>
        <p:txBody>
          <a:bodyPr vert="horz" lIns="91257" tIns="45629" rIns="91257" bIns="45629" rtlCol="0"/>
          <a:lstStyle>
            <a:lvl1pPr algn="r">
              <a:defRPr sz="1200"/>
            </a:lvl1pPr>
          </a:lstStyle>
          <a:p>
            <a:fld id="{CBAAC5B1-F58D-4268-BB75-9856A9D794A6}" type="datetimeFigureOut">
              <a:rPr lang="en-GB" smtClean="0"/>
              <a:t>10/12/2025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79488" y="1239838"/>
            <a:ext cx="4835525" cy="33480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257" tIns="45629" rIns="91257" bIns="45629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3376"/>
            <a:ext cx="5435600" cy="3905487"/>
          </a:xfrm>
          <a:prstGeom prst="rect">
            <a:avLst/>
          </a:prstGeom>
        </p:spPr>
        <p:txBody>
          <a:bodyPr vert="horz" lIns="91257" tIns="45629" rIns="91257" bIns="4562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9421045"/>
            <a:ext cx="2944283" cy="497657"/>
          </a:xfrm>
          <a:prstGeom prst="rect">
            <a:avLst/>
          </a:prstGeom>
        </p:spPr>
        <p:txBody>
          <a:bodyPr vert="horz" lIns="91257" tIns="45629" rIns="91257" bIns="45629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21045"/>
            <a:ext cx="2944283" cy="497657"/>
          </a:xfrm>
          <a:prstGeom prst="rect">
            <a:avLst/>
          </a:prstGeom>
        </p:spPr>
        <p:txBody>
          <a:bodyPr vert="horz" lIns="91257" tIns="45629" rIns="91257" bIns="45629" rtlCol="0" anchor="b"/>
          <a:lstStyle>
            <a:lvl1pPr algn="r">
              <a:defRPr sz="1200"/>
            </a:lvl1pPr>
          </a:lstStyle>
          <a:p>
            <a:fld id="{65900C33-90AE-4963-9AD8-3B07939F57E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6060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596ED-8270-4BD9-9069-84F474882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lIns="0"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105BF4-D562-44BF-BA5C-F9CA4C0FE91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2795" y="1139918"/>
            <a:ext cx="9316125" cy="396000"/>
          </a:xfrm>
        </p:spPr>
        <p:txBody>
          <a:bodyPr/>
          <a:lstStyle>
            <a:lvl1pPr marL="147042" indent="-147042">
              <a:spcBef>
                <a:spcPts val="0"/>
              </a:spcBef>
              <a:spcAft>
                <a:spcPts val="244"/>
              </a:spcAft>
              <a:buFont typeface="Arial" pitchFamily="34" charset="0"/>
              <a:buChar char="•"/>
              <a:defRPr sz="1016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960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x content +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F44-1A9D-43CE-8B94-70E892BCC6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A51D583-D2F5-4206-82FD-3E7E687E57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92500" y="910800"/>
            <a:ext cx="9316542" cy="396000"/>
          </a:xfrm>
        </p:spPr>
        <p:txBody>
          <a:bodyPr/>
          <a:lstStyle>
            <a:lvl1pPr>
              <a:defRPr sz="1463"/>
            </a:lvl1pPr>
          </a:lstStyle>
          <a:p>
            <a:pPr lvl="0"/>
            <a:r>
              <a:rPr lang="en-US" dirty="0"/>
              <a:t>Click to add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484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ltGray">
          <a:xfrm>
            <a:off x="164468" y="584684"/>
            <a:ext cx="9649072" cy="576064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600" b="0" dirty="0" err="1"/>
          </a:p>
        </p:txBody>
      </p:sp>
    </p:spTree>
    <p:extLst>
      <p:ext uri="{BB962C8B-B14F-4D97-AF65-F5344CB8AC3E}">
        <p14:creationId xmlns:p14="http://schemas.microsoft.com/office/powerpoint/2010/main" val="13175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ags" Target="../tags/tag2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Placeholder 1"/>
          <p:cNvSpPr>
            <a:spLocks noGrp="1"/>
          </p:cNvSpPr>
          <p:nvPr>
            <p:ph type="title"/>
          </p:nvPr>
        </p:nvSpPr>
        <p:spPr>
          <a:xfrm>
            <a:off x="292500" y="260648"/>
            <a:ext cx="9316836" cy="4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add title</a:t>
            </a:r>
            <a:endParaRPr lang="en-GB" dirty="0"/>
          </a:p>
        </p:txBody>
      </p:sp>
      <p:sp>
        <p:nvSpPr>
          <p:cNvPr id="92" name="Text Placeholder 2"/>
          <p:cNvSpPr>
            <a:spLocks noGrp="1"/>
          </p:cNvSpPr>
          <p:nvPr>
            <p:ph type="body" idx="1"/>
          </p:nvPr>
        </p:nvSpPr>
        <p:spPr>
          <a:xfrm>
            <a:off x="292500" y="1052736"/>
            <a:ext cx="9316836" cy="3999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05F70E-6BF1-451B-AC5F-64819FD40883}"/>
              </a:ext>
            </a:extLst>
          </p:cNvPr>
          <p:cNvCxnSpPr>
            <a:cxnSpLocks/>
          </p:cNvCxnSpPr>
          <p:nvPr userDrawn="1">
            <p:custDataLst>
              <p:tags r:id="rId5"/>
            </p:custDataLst>
          </p:nvPr>
        </p:nvCxnSpPr>
        <p:spPr>
          <a:xfrm>
            <a:off x="286580" y="800708"/>
            <a:ext cx="9322756" cy="0"/>
          </a:xfrm>
          <a:prstGeom prst="line">
            <a:avLst/>
          </a:prstGeom>
          <a:ln w="381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 userDrawn="1"/>
        </p:nvGrpSpPr>
        <p:grpSpPr>
          <a:xfrm>
            <a:off x="7113240" y="6645933"/>
            <a:ext cx="2628292" cy="176236"/>
            <a:chOff x="7005228" y="6645933"/>
            <a:chExt cx="2628292" cy="176236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7005228" y="6645933"/>
              <a:ext cx="2628292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n-US" altLang="ko-KR" sz="1000" dirty="0"/>
                <a:t>SDP</a:t>
              </a:r>
              <a:r>
                <a:rPr lang="ko-KR" altLang="en-US" sz="1000" dirty="0"/>
                <a:t>센터</a:t>
              </a:r>
            </a:p>
          </p:txBody>
        </p:sp>
        <p:pic>
          <p:nvPicPr>
            <p:cNvPr id="9" name="그림 8"/>
            <p:cNvPicPr>
              <a:picLocks noChangeAspect="1"/>
            </p:cNvPicPr>
            <p:nvPr userDrawn="1"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089"/>
            <a:stretch/>
          </p:blipFill>
          <p:spPr bwMode="auto">
            <a:xfrm>
              <a:off x="8805428" y="6674971"/>
              <a:ext cx="324000" cy="147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0" y="6573155"/>
            <a:ext cx="373063" cy="2762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latinLnBrk="1" hangingPunct="1">
              <a:defRPr/>
            </a:pPr>
            <a:fld id="{6FD973C1-4498-4B76-96B7-C0F437568791}" type="slidenum">
              <a:rPr lang="ko-KR" altLang="en-US" sz="1200" smtClean="0">
                <a:latin typeface="Arial" panose="020B0604020202020204" pitchFamily="34" charset="0"/>
              </a:rPr>
              <a:pPr algn="ctr" eaLnBrk="1" latinLnBrk="1" hangingPunct="1">
                <a:defRPr/>
              </a:pPr>
              <a:t>‹#›</a:t>
            </a:fld>
            <a:endParaRPr lang="ko-KR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66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76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742950" rtl="0" eaLnBrk="1" latinLnBrk="0" hangingPunct="1">
        <a:lnSpc>
          <a:spcPct val="100000"/>
        </a:lnSpc>
        <a:spcBef>
          <a:spcPts val="488"/>
        </a:spcBef>
        <a:buNone/>
        <a:defRPr sz="1625" b="0" kern="1200" spc="-41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742950" rtl="0" eaLnBrk="1" latinLnBrk="0" hangingPunct="1">
        <a:lnSpc>
          <a:spcPct val="100000"/>
        </a:lnSpc>
        <a:spcBef>
          <a:spcPts val="975"/>
        </a:spcBef>
        <a:buFont typeface="Arial" panose="020B0604020202020204" pitchFamily="34" charset="0"/>
        <a:buNone/>
        <a:defRPr sz="894" kern="1200" spc="-41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147042" indent="-147042" algn="l" defTabSz="742950" rtl="0" eaLnBrk="1" latinLnBrk="0" hangingPunct="1">
        <a:lnSpc>
          <a:spcPct val="100000"/>
        </a:lnSpc>
        <a:spcBef>
          <a:spcPts val="488"/>
        </a:spcBef>
        <a:buFont typeface="Arial" panose="020B0604020202020204" pitchFamily="34" charset="0"/>
        <a:buChar char="ꟷ"/>
        <a:defRPr sz="894" kern="1200" spc="-41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292500" indent="-147042" algn="l" defTabSz="742950" rtl="0" eaLnBrk="1" latinLnBrk="0" hangingPunct="1">
        <a:lnSpc>
          <a:spcPct val="100000"/>
        </a:lnSpc>
        <a:spcBef>
          <a:spcPts val="488"/>
        </a:spcBef>
        <a:buFont typeface="Arial" panose="020B0604020202020204" pitchFamily="34" charset="0"/>
        <a:buChar char="ꟷ"/>
        <a:defRPr sz="894" kern="1200" spc="-41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438750" indent="-147042" algn="l" defTabSz="742950" rtl="0" eaLnBrk="1" latinLnBrk="0" hangingPunct="1">
        <a:lnSpc>
          <a:spcPct val="100000"/>
        </a:lnSpc>
        <a:spcBef>
          <a:spcPts val="488"/>
        </a:spcBef>
        <a:buFont typeface="Arial" panose="020B0604020202020204" pitchFamily="34" charset="0"/>
        <a:buChar char="ꟷ"/>
        <a:defRPr sz="894" kern="1200" spc="-41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585000" indent="-146250" algn="l" defTabSz="742950" rtl="0" eaLnBrk="1" latinLnBrk="0" hangingPunct="1">
        <a:lnSpc>
          <a:spcPct val="100000"/>
        </a:lnSpc>
        <a:spcBef>
          <a:spcPts val="488"/>
        </a:spcBef>
        <a:buFont typeface="Arial" panose="020B0604020202020204" pitchFamily="34" charset="0"/>
        <a:buChar char="ꟷ"/>
        <a:defRPr sz="894" kern="1200" spc="-41" baseline="0">
          <a:ln>
            <a:solidFill>
              <a:schemeClr val="accent1">
                <a:alpha val="0"/>
              </a:scheme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04311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41458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786063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3157538" indent="-185738" algn="l" defTabSz="742950" rtl="0" eaLnBrk="1" latinLnBrk="1" hangingPunct="1">
        <a:lnSpc>
          <a:spcPct val="90000"/>
        </a:lnSpc>
        <a:spcBef>
          <a:spcPts val="406"/>
        </a:spcBef>
        <a:buFont typeface="Arial" panose="020B0604020202020204" pitchFamily="34" charset="0"/>
        <a:buChar char="•"/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2pPr>
      <a:lvl3pPr marL="7429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3pPr>
      <a:lvl4pPr marL="11144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4pPr>
      <a:lvl5pPr marL="14859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5pPr>
      <a:lvl6pPr marL="185737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7pPr>
      <a:lvl8pPr marL="2600325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8pPr>
      <a:lvl9pPr marL="2971800" algn="l" defTabSz="742950" rtl="0" eaLnBrk="1" latinLnBrk="1" hangingPunct="1">
        <a:defRPr sz="14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2160" userDrawn="1">
          <p15:clr>
            <a:srgbClr val="F26B43"/>
          </p15:clr>
        </p15:guide>
        <p15:guide id="14" pos="6056" userDrawn="1">
          <p15:clr>
            <a:srgbClr val="F26B43"/>
          </p15:clr>
        </p15:guide>
        <p15:guide id="28" orient="horz" pos="1076" userDrawn="1">
          <p15:clr>
            <a:srgbClr val="F26B43"/>
          </p15:clr>
        </p15:guide>
        <p15:guide id="29" orient="horz" pos="270" userDrawn="1">
          <p15:clr>
            <a:srgbClr val="F26B43"/>
          </p15:clr>
        </p15:guide>
        <p15:guide id="33" orient="horz" pos="3600" userDrawn="1">
          <p15:clr>
            <a:srgbClr val="F26B43"/>
          </p15:clr>
        </p15:guide>
        <p15:guide id="35" pos="185" userDrawn="1">
          <p15:clr>
            <a:srgbClr val="F26B43"/>
          </p15:clr>
        </p15:guide>
        <p15:guide id="36" pos="3120" userDrawn="1">
          <p15:clr>
            <a:srgbClr val="F26B43"/>
          </p15:clr>
        </p15:guide>
        <p15:guide id="37" pos="3073" userDrawn="1">
          <p15:clr>
            <a:srgbClr val="F26B43"/>
          </p15:clr>
        </p15:guide>
        <p15:guide id="38" pos="3169" userDrawn="1">
          <p15:clr>
            <a:srgbClr val="F26B43"/>
          </p15:clr>
        </p15:guide>
        <p15:guide id="39" orient="horz" pos="38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jpe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42.png"/><Relationship Id="rId9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microsoft.com/office/2007/relationships/hdphoto" Target="../media/hdphoto2.wdp"/><Relationship Id="rId10" Type="http://schemas.openxmlformats.org/officeDocument/2006/relationships/image" Target="../media/image76.png"/><Relationship Id="rId4" Type="http://schemas.openxmlformats.org/officeDocument/2006/relationships/image" Target="../media/image72.pn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 bwMode="ltGray">
          <a:xfrm>
            <a:off x="0" y="584684"/>
            <a:ext cx="1989000" cy="5572125"/>
          </a:xfrm>
          <a:prstGeom prst="rect">
            <a:avLst/>
          </a:prstGeom>
          <a:solidFill>
            <a:srgbClr val="28374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300" dirty="0" err="1">
              <a:ln>
                <a:solidFill>
                  <a:sysClr val="windowText" lastClr="000000">
                    <a:alpha val="0"/>
                  </a:sysClr>
                </a:solidFill>
              </a:ln>
            </a:endParaRPr>
          </a:p>
        </p:txBody>
      </p:sp>
      <p:sp>
        <p:nvSpPr>
          <p:cNvPr id="3" name="직사각형 2"/>
          <p:cNvSpPr/>
          <p:nvPr/>
        </p:nvSpPr>
        <p:spPr bwMode="ltGray">
          <a:xfrm>
            <a:off x="1388604" y="1847259"/>
            <a:ext cx="7344816" cy="13321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endParaRPr lang="ko-KR" altLang="en-US" sz="1600" b="0" dirty="0" err="1"/>
          </a:p>
        </p:txBody>
      </p:sp>
      <p:grpSp>
        <p:nvGrpSpPr>
          <p:cNvPr id="6" name="그룹 5"/>
          <p:cNvGrpSpPr/>
          <p:nvPr/>
        </p:nvGrpSpPr>
        <p:grpSpPr>
          <a:xfrm>
            <a:off x="1996628" y="4851773"/>
            <a:ext cx="7915288" cy="1305036"/>
            <a:chOff x="374650" y="3823719"/>
            <a:chExt cx="11451714" cy="1888106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" r="737" b="35143"/>
            <a:stretch/>
          </p:blipFill>
          <p:spPr bwMode="auto">
            <a:xfrm>
              <a:off x="374650" y="3823719"/>
              <a:ext cx="11451714" cy="1888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직사각형 7"/>
            <p:cNvSpPr/>
            <p:nvPr/>
          </p:nvSpPr>
          <p:spPr bwMode="ltGray">
            <a:xfrm>
              <a:off x="374650" y="3823719"/>
              <a:ext cx="11451713" cy="188810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81000"/>
                  </a:schemeClr>
                </a:gs>
                <a:gs pos="100000">
                  <a:schemeClr val="bg1">
                    <a:alpha val="82000"/>
                  </a:schemeClr>
                </a:gs>
              </a:gsLst>
              <a:lin ang="5400000" scaled="0"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4295" tIns="37148" rIns="74295" bIns="3714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ko-KR" altLang="en-US" sz="1300" dirty="0" err="1">
                <a:ln>
                  <a:solidFill>
                    <a:sysClr val="windowText" lastClr="000000">
                      <a:alpha val="0"/>
                    </a:sysClr>
                  </a:solidFill>
                </a:ln>
              </a:endParaRPr>
            </a:p>
          </p:txBody>
        </p:sp>
      </p:grpSp>
      <p:sp>
        <p:nvSpPr>
          <p:cNvPr id="13" name="직사각형 12"/>
          <p:cNvSpPr/>
          <p:nvPr/>
        </p:nvSpPr>
        <p:spPr bwMode="ltGray">
          <a:xfrm>
            <a:off x="2720752" y="1736812"/>
            <a:ext cx="5508612" cy="155304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400" b="1" spc="-4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28374E"/>
                </a:solidFill>
                <a:latin typeface="+mn-ea"/>
              </a:rPr>
              <a:t>SW </a:t>
            </a:r>
            <a:r>
              <a:rPr lang="ko-KR" altLang="en-US" sz="4400" b="1" spc="-4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28374E"/>
                </a:solidFill>
                <a:latin typeface="+mn-ea"/>
              </a:rPr>
              <a:t>개발과 </a:t>
            </a:r>
            <a:r>
              <a:rPr lang="en-US" altLang="ko-KR" sz="4400" b="1" spc="-4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solidFill>
                  <a:srgbClr val="28374E"/>
                </a:solidFill>
                <a:latin typeface="+mn-ea"/>
              </a:rPr>
              <a:t>AI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DE3B67-F3AB-233A-E8E2-8DC1107C4942}"/>
              </a:ext>
            </a:extLst>
          </p:cNvPr>
          <p:cNvSpPr txBox="1"/>
          <p:nvPr/>
        </p:nvSpPr>
        <p:spPr>
          <a:xfrm>
            <a:off x="4787209" y="3941371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2025. 11. 3</a:t>
            </a:r>
          </a:p>
        </p:txBody>
      </p:sp>
    </p:spTree>
    <p:extLst>
      <p:ext uri="{BB962C8B-B14F-4D97-AF65-F5344CB8AC3E}">
        <p14:creationId xmlns:p14="http://schemas.microsoft.com/office/powerpoint/2010/main" val="206073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D53026-1392-4DBC-A5F7-795B6DCA3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96686AF4-A994-4E5B-99A9-C75187094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 활용 현황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– </a:t>
            </a:r>
            <a:r>
              <a:rPr lang="ko-KR" altLang="en-US" sz="1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인지형 </a:t>
            </a:r>
            <a:r>
              <a:rPr lang="en-US" altLang="ko-KR" sz="1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6E0AD354-EA2D-82F6-9E2C-7855CCC0DADD}"/>
              </a:ext>
            </a:extLst>
          </p:cNvPr>
          <p:cNvSpPr/>
          <p:nvPr/>
        </p:nvSpPr>
        <p:spPr>
          <a:xfrm>
            <a:off x="6711645" y="1580555"/>
            <a:ext cx="2886885" cy="2102971"/>
          </a:xfrm>
          <a:prstGeom prst="roundRect">
            <a:avLst>
              <a:gd name="adj" fmla="val 7158"/>
            </a:avLst>
          </a:prstGeom>
          <a:solidFill>
            <a:srgbClr val="4F81BD">
              <a:lumMod val="20000"/>
              <a:lumOff val="8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D18B5EF-8829-3D69-E2CF-F51742AFFB08}"/>
              </a:ext>
            </a:extLst>
          </p:cNvPr>
          <p:cNvSpPr/>
          <p:nvPr/>
        </p:nvSpPr>
        <p:spPr>
          <a:xfrm>
            <a:off x="6711645" y="4232596"/>
            <a:ext cx="2886885" cy="2180953"/>
          </a:xfrm>
          <a:prstGeom prst="roundRect">
            <a:avLst>
              <a:gd name="adj" fmla="val 7158"/>
            </a:avLst>
          </a:prstGeom>
          <a:solidFill>
            <a:srgbClr val="4F81BD">
              <a:lumMod val="20000"/>
              <a:lumOff val="8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936B80F4-CF3A-1FB5-C2D8-8AFFFE2B083B}"/>
              </a:ext>
            </a:extLst>
          </p:cNvPr>
          <p:cNvSpPr/>
          <p:nvPr/>
        </p:nvSpPr>
        <p:spPr>
          <a:xfrm>
            <a:off x="3788311" y="4232596"/>
            <a:ext cx="2804202" cy="2180953"/>
          </a:xfrm>
          <a:prstGeom prst="roundRect">
            <a:avLst>
              <a:gd name="adj" fmla="val 7158"/>
            </a:avLst>
          </a:prstGeom>
          <a:solidFill>
            <a:srgbClr val="4F81BD">
              <a:lumMod val="20000"/>
              <a:lumOff val="8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379FE947-32AD-62A2-2DBB-7BE26EA8ADF3}"/>
              </a:ext>
            </a:extLst>
          </p:cNvPr>
          <p:cNvSpPr/>
          <p:nvPr/>
        </p:nvSpPr>
        <p:spPr>
          <a:xfrm>
            <a:off x="3788311" y="1557147"/>
            <a:ext cx="2804202" cy="2126379"/>
          </a:xfrm>
          <a:prstGeom prst="roundRect">
            <a:avLst>
              <a:gd name="adj" fmla="val 7158"/>
            </a:avLst>
          </a:prstGeom>
          <a:solidFill>
            <a:srgbClr val="4F81BD">
              <a:lumMod val="20000"/>
              <a:lumOff val="8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D66590F8-2115-319D-C6ED-781C716F9B2A}"/>
              </a:ext>
            </a:extLst>
          </p:cNvPr>
          <p:cNvSpPr/>
          <p:nvPr/>
        </p:nvSpPr>
        <p:spPr>
          <a:xfrm>
            <a:off x="319452" y="4214670"/>
            <a:ext cx="3364544" cy="2203736"/>
          </a:xfrm>
          <a:prstGeom prst="roundRect">
            <a:avLst>
              <a:gd name="adj" fmla="val 7158"/>
            </a:avLst>
          </a:prstGeom>
          <a:solidFill>
            <a:srgbClr val="4F81BD">
              <a:lumMod val="20000"/>
              <a:lumOff val="8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F0C8C468-6EF1-8BD8-8B0E-42F5DE4195B1}"/>
              </a:ext>
            </a:extLst>
          </p:cNvPr>
          <p:cNvSpPr/>
          <p:nvPr/>
        </p:nvSpPr>
        <p:spPr>
          <a:xfrm>
            <a:off x="319452" y="1557147"/>
            <a:ext cx="3364544" cy="2126379"/>
          </a:xfrm>
          <a:prstGeom prst="roundRect">
            <a:avLst>
              <a:gd name="adj" fmla="val 7158"/>
            </a:avLst>
          </a:prstGeom>
          <a:solidFill>
            <a:srgbClr val="4F81BD">
              <a:lumMod val="20000"/>
              <a:lumOff val="8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66890E2-CD16-D854-D227-748492538871}"/>
              </a:ext>
            </a:extLst>
          </p:cNvPr>
          <p:cNvSpPr/>
          <p:nvPr/>
        </p:nvSpPr>
        <p:spPr>
          <a:xfrm>
            <a:off x="3765682" y="1537802"/>
            <a:ext cx="1833556" cy="5063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카메라 렌즈 오염 감지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오염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/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비오염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 분류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6CA07BC-986C-2F12-92D9-7112109035BE}"/>
              </a:ext>
            </a:extLst>
          </p:cNvPr>
          <p:cNvSpPr/>
          <p:nvPr/>
        </p:nvSpPr>
        <p:spPr>
          <a:xfrm>
            <a:off x="6791407" y="4178022"/>
            <a:ext cx="2392638" cy="75008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주변 환경 인식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환경 구성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: Day/Sunset/Night</a:t>
            </a:r>
          </a:p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	 Clear/Coudy/Rainy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69A10620-8C12-A72E-A9F0-F64A0EC566CF}"/>
              </a:ext>
            </a:extLst>
          </p:cNvPr>
          <p:cNvSpPr/>
          <p:nvPr/>
        </p:nvSpPr>
        <p:spPr>
          <a:xfrm>
            <a:off x="342773" y="4240497"/>
            <a:ext cx="2839962" cy="63163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공장 관제를 위한 객체 인식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인식 대상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: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지게차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특수차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(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탑차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대형차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)</a:t>
            </a:r>
            <a:b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</a:b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	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승용차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작업자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E986561-7DED-2F5D-277E-09D62AB6D718}"/>
              </a:ext>
            </a:extLst>
          </p:cNvPr>
          <p:cNvSpPr/>
          <p:nvPr/>
        </p:nvSpPr>
        <p:spPr>
          <a:xfrm>
            <a:off x="6715021" y="1527085"/>
            <a:ext cx="2971638" cy="56902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얼굴 검출 및 표정 인식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표정 인식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: Neutral, Happy, Sad, Angry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E8FCAE44-0549-F582-0EAE-39DE550D5C05}"/>
              </a:ext>
            </a:extLst>
          </p:cNvPr>
          <p:cNvSpPr/>
          <p:nvPr/>
        </p:nvSpPr>
        <p:spPr>
          <a:xfrm>
            <a:off x="343382" y="1534509"/>
            <a:ext cx="3389940" cy="57918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탑승자의 다양한 정보 인식을 통한 제어기 개발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인식 대상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: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바디 키포인트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시선 인지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객체 검출 등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C4C535F-8E02-5AA8-DA57-5D5907A13460}"/>
              </a:ext>
            </a:extLst>
          </p:cNvPr>
          <p:cNvSpPr/>
          <p:nvPr/>
        </p:nvSpPr>
        <p:spPr>
          <a:xfrm>
            <a:off x="3768654" y="4175391"/>
            <a:ext cx="2861951" cy="63163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차량에 장착된 라이다 기반 객체 인식</a:t>
            </a:r>
            <a:endParaRPr kumimoji="0" lang="en-US" altLang="ko-KR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인식 대상 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: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차량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싸이클리스트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, 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보행자</a:t>
            </a: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509AC5F0-7D0D-7EE4-3251-139ECDF7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165" y="2114290"/>
            <a:ext cx="2883749" cy="1465840"/>
          </a:xfrm>
          <a:prstGeom prst="round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61F7DA9-61C7-6DC0-0A52-226AD4636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015" y="2114290"/>
            <a:ext cx="2252776" cy="1465840"/>
          </a:xfrm>
          <a:prstGeom prst="round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4F33A1CF-9DC6-357F-C30F-6048B5C66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897" y="2114290"/>
            <a:ext cx="1764196" cy="1465840"/>
          </a:xfrm>
          <a:prstGeom prst="round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6B19297A-6F1A-64D5-BEB4-A4FD1AA903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65" y="4984022"/>
            <a:ext cx="2883749" cy="1319978"/>
          </a:xfrm>
          <a:prstGeom prst="round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B8114B66-C4A2-37C8-20E2-8DAE0D01F6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0503" y="4984022"/>
            <a:ext cx="2392638" cy="1319978"/>
          </a:xfrm>
          <a:prstGeom prst="round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1BE52A17-AEF8-5A71-58AE-AB75DFC0BCC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7878" r="57609" b="25912"/>
          <a:stretch>
            <a:fillRect/>
          </a:stretch>
        </p:blipFill>
        <p:spPr>
          <a:xfrm>
            <a:off x="3982043" y="4984022"/>
            <a:ext cx="2467950" cy="1319978"/>
          </a:xfrm>
          <a:prstGeom prst="roundRect">
            <a:avLst/>
          </a:prstGeom>
        </p:spPr>
      </p:pic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F03A1A97-680C-FB9B-9215-5346CF3CEC1C}"/>
              </a:ext>
            </a:extLst>
          </p:cNvPr>
          <p:cNvSpPr/>
          <p:nvPr/>
        </p:nvSpPr>
        <p:spPr>
          <a:xfrm>
            <a:off x="351347" y="1239753"/>
            <a:ext cx="3333417" cy="285884"/>
          </a:xfrm>
          <a:prstGeom prst="roundRect">
            <a:avLst>
              <a:gd name="adj" fmla="val 35325"/>
            </a:avLst>
          </a:prstGeom>
          <a:solidFill>
            <a:srgbClr val="1F497D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b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ICMU (In-Cabin Monitoring Unit)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F997815E-24AC-7BBF-37CF-38FB19572572}"/>
              </a:ext>
            </a:extLst>
          </p:cNvPr>
          <p:cNvSpPr/>
          <p:nvPr/>
        </p:nvSpPr>
        <p:spPr>
          <a:xfrm>
            <a:off x="351347" y="3885297"/>
            <a:ext cx="3333417" cy="285884"/>
          </a:xfrm>
          <a:prstGeom prst="roundRect">
            <a:avLst>
              <a:gd name="adj" fmla="val 35325"/>
            </a:avLst>
          </a:prstGeom>
          <a:solidFill>
            <a:srgbClr val="1F497D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b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라이다 기반 관제 시스템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B2AD6B2E-7263-D5F3-B903-EB5266E823BD}"/>
              </a:ext>
            </a:extLst>
          </p:cNvPr>
          <p:cNvSpPr/>
          <p:nvPr/>
        </p:nvSpPr>
        <p:spPr>
          <a:xfrm>
            <a:off x="3778852" y="1239753"/>
            <a:ext cx="2813661" cy="285884"/>
          </a:xfrm>
          <a:prstGeom prst="roundRect">
            <a:avLst>
              <a:gd name="adj" fmla="val 35325"/>
            </a:avLst>
          </a:prstGeom>
          <a:solidFill>
            <a:srgbClr val="1F497D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b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빌트인 캠 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3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세대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897A30E2-4EC9-8388-DD17-BE57B719FD0C}"/>
              </a:ext>
            </a:extLst>
          </p:cNvPr>
          <p:cNvSpPr/>
          <p:nvPr/>
        </p:nvSpPr>
        <p:spPr>
          <a:xfrm>
            <a:off x="6711432" y="1243091"/>
            <a:ext cx="2887099" cy="285884"/>
          </a:xfrm>
          <a:prstGeom prst="roundRect">
            <a:avLst>
              <a:gd name="adj" fmla="val 35325"/>
            </a:avLst>
          </a:prstGeom>
          <a:solidFill>
            <a:srgbClr val="1F497D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b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DMS2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감정판단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1D6E9CA7-69BE-2AC5-C2D4-6FEB0D4B4C02}"/>
              </a:ext>
            </a:extLst>
          </p:cNvPr>
          <p:cNvSpPr/>
          <p:nvPr/>
        </p:nvSpPr>
        <p:spPr>
          <a:xfrm>
            <a:off x="3778852" y="3892138"/>
            <a:ext cx="2813661" cy="285884"/>
          </a:xfrm>
          <a:prstGeom prst="roundRect">
            <a:avLst>
              <a:gd name="adj" fmla="val 35325"/>
            </a:avLst>
          </a:prstGeom>
          <a:solidFill>
            <a:srgbClr val="1F497D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b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차량용 라이다 기반 시스템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C4D22B26-A3E0-E90C-3EB3-8DD77C68C53B}"/>
              </a:ext>
            </a:extLst>
          </p:cNvPr>
          <p:cNvSpPr/>
          <p:nvPr/>
        </p:nvSpPr>
        <p:spPr>
          <a:xfrm>
            <a:off x="6711432" y="3892138"/>
            <a:ext cx="2887099" cy="285884"/>
          </a:xfrm>
          <a:prstGeom prst="roundRect">
            <a:avLst>
              <a:gd name="adj" fmla="val 35325"/>
            </a:avLst>
          </a:prstGeom>
          <a:solidFill>
            <a:srgbClr val="1F497D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b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인텔리전트 인테리어 </a:t>
            </a: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라이팅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663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A7B97-9141-6C45-DB23-0A942E9F3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62157AF2-83BE-983B-D8FA-51D894847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 활용 현황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– </a:t>
            </a:r>
            <a:r>
              <a:rPr lang="ko-KR" altLang="en-US" sz="1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생성형 </a:t>
            </a:r>
            <a:r>
              <a:rPr lang="en-US" altLang="ko-KR" sz="18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CAB53241-6681-599E-418C-B51BF5D64D5D}"/>
              </a:ext>
            </a:extLst>
          </p:cNvPr>
          <p:cNvSpPr/>
          <p:nvPr/>
        </p:nvSpPr>
        <p:spPr>
          <a:xfrm>
            <a:off x="6615387" y="1446192"/>
            <a:ext cx="3081600" cy="4971140"/>
          </a:xfrm>
          <a:prstGeom prst="roundRect">
            <a:avLst>
              <a:gd name="adj" fmla="val 7158"/>
            </a:avLst>
          </a:prstGeom>
          <a:solidFill>
            <a:srgbClr val="4F81BD">
              <a:lumMod val="20000"/>
              <a:lumOff val="8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7F59A54E-0376-F847-D62B-CA74D559A359}"/>
              </a:ext>
            </a:extLst>
          </p:cNvPr>
          <p:cNvSpPr/>
          <p:nvPr/>
        </p:nvSpPr>
        <p:spPr>
          <a:xfrm>
            <a:off x="6614294" y="1128798"/>
            <a:ext cx="3082693" cy="285884"/>
          </a:xfrm>
          <a:prstGeom prst="roundRect">
            <a:avLst>
              <a:gd name="adj" fmla="val 35325"/>
            </a:avLst>
          </a:prstGeom>
          <a:solidFill>
            <a:srgbClr val="1F497D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b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0" dirty="0">
                <a:solidFill>
                  <a:prstClr val="white"/>
                </a:solidFill>
                <a:latin typeface="Trebuchet MS"/>
                <a:ea typeface="휴먼모음T"/>
              </a:rPr>
              <a:t>요약</a:t>
            </a:r>
            <a:r>
              <a:rPr lang="en-US" altLang="ko-KR" sz="1200" b="1" kern="0" dirty="0">
                <a:solidFill>
                  <a:prstClr val="white"/>
                </a:solidFill>
                <a:latin typeface="Trebuchet MS"/>
                <a:ea typeface="휴먼모음T"/>
              </a:rPr>
              <a:t>/</a:t>
            </a:r>
            <a:r>
              <a:rPr lang="ko-KR" altLang="en-US" sz="1200" b="1" kern="0" dirty="0">
                <a:solidFill>
                  <a:prstClr val="white"/>
                </a:solidFill>
                <a:latin typeface="Trebuchet MS"/>
                <a:ea typeface="휴먼모음T"/>
              </a:rPr>
              <a:t>회의록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 Agent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CAC51912-16A5-A341-BB85-97A63AFD2457}"/>
              </a:ext>
            </a:extLst>
          </p:cNvPr>
          <p:cNvSpPr/>
          <p:nvPr/>
        </p:nvSpPr>
        <p:spPr>
          <a:xfrm>
            <a:off x="3448144" y="1446192"/>
            <a:ext cx="3081600" cy="4971140"/>
          </a:xfrm>
          <a:prstGeom prst="roundRect">
            <a:avLst>
              <a:gd name="adj" fmla="val 7158"/>
            </a:avLst>
          </a:prstGeom>
          <a:solidFill>
            <a:srgbClr val="4F81BD">
              <a:lumMod val="20000"/>
              <a:lumOff val="8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0" name="사각형: 둥근 모서리 109">
            <a:extLst>
              <a:ext uri="{FF2B5EF4-FFF2-40B4-BE49-F238E27FC236}">
                <a16:creationId xmlns:a16="http://schemas.microsoft.com/office/drawing/2014/main" id="{503832EF-8BA9-9896-5F0C-BFC98AC0404D}"/>
              </a:ext>
            </a:extLst>
          </p:cNvPr>
          <p:cNvSpPr/>
          <p:nvPr/>
        </p:nvSpPr>
        <p:spPr>
          <a:xfrm>
            <a:off x="3436655" y="1128798"/>
            <a:ext cx="3082693" cy="285884"/>
          </a:xfrm>
          <a:prstGeom prst="roundRect">
            <a:avLst>
              <a:gd name="adj" fmla="val 35325"/>
            </a:avLst>
          </a:prstGeom>
          <a:solidFill>
            <a:srgbClr val="1F497D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b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SL AI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22319205-51D4-F38A-DE75-24EA6BCEA43D}"/>
              </a:ext>
            </a:extLst>
          </p:cNvPr>
          <p:cNvSpPr/>
          <p:nvPr/>
        </p:nvSpPr>
        <p:spPr>
          <a:xfrm>
            <a:off x="280900" y="1446192"/>
            <a:ext cx="3081600" cy="4971140"/>
          </a:xfrm>
          <a:prstGeom prst="roundRect">
            <a:avLst>
              <a:gd name="adj" fmla="val 7158"/>
            </a:avLst>
          </a:prstGeom>
          <a:solidFill>
            <a:srgbClr val="4F81BD">
              <a:lumMod val="20000"/>
              <a:lumOff val="80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3D399500-379A-1A8D-FC96-F53A08964197}"/>
              </a:ext>
            </a:extLst>
          </p:cNvPr>
          <p:cNvSpPr/>
          <p:nvPr/>
        </p:nvSpPr>
        <p:spPr>
          <a:xfrm>
            <a:off x="279807" y="1128798"/>
            <a:ext cx="3082693" cy="285884"/>
          </a:xfrm>
          <a:prstGeom prst="roundRect">
            <a:avLst>
              <a:gd name="adj" fmla="val 35325"/>
            </a:avLst>
          </a:prstGeom>
          <a:solidFill>
            <a:srgbClr val="1F497D">
              <a:lumMod val="75000"/>
            </a:srgb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b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챗봇</a:t>
            </a:r>
            <a:r>
              <a:rPr kumimoji="0" lang="en-US" altLang="ko-KR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 </a:t>
            </a:r>
            <a:r>
              <a: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기반 회로 설계 검증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F9F519C6-2EFE-6A30-67DC-74FFA74F375B}"/>
              </a:ext>
            </a:extLst>
          </p:cNvPr>
          <p:cNvSpPr/>
          <p:nvPr/>
        </p:nvSpPr>
        <p:spPr>
          <a:xfrm>
            <a:off x="6757285" y="4432739"/>
            <a:ext cx="2768223" cy="1122299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A6FF37A5-DB54-25D2-78B0-FB2C1F058204}"/>
              </a:ext>
            </a:extLst>
          </p:cNvPr>
          <p:cNvSpPr/>
          <p:nvPr/>
        </p:nvSpPr>
        <p:spPr>
          <a:xfrm>
            <a:off x="3603601" y="1511827"/>
            <a:ext cx="2770311" cy="1342709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BBBB5A29-C1B4-F7A8-AC2F-B17A67D570F9}"/>
              </a:ext>
            </a:extLst>
          </p:cNvPr>
          <p:cNvSpPr/>
          <p:nvPr/>
        </p:nvSpPr>
        <p:spPr>
          <a:xfrm>
            <a:off x="3603601" y="3125473"/>
            <a:ext cx="2764107" cy="147954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6" name="사각형: 둥근 모서리 115">
            <a:extLst>
              <a:ext uri="{FF2B5EF4-FFF2-40B4-BE49-F238E27FC236}">
                <a16:creationId xmlns:a16="http://schemas.microsoft.com/office/drawing/2014/main" id="{AFC521A9-3E1B-E09B-864E-1731F3F137FC}"/>
              </a:ext>
            </a:extLst>
          </p:cNvPr>
          <p:cNvSpPr/>
          <p:nvPr/>
        </p:nvSpPr>
        <p:spPr>
          <a:xfrm>
            <a:off x="4624861" y="3040440"/>
            <a:ext cx="1225252" cy="20066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lIns="108000" tIns="72000" rIns="108000" bIns="108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내부 </a:t>
            </a: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DB </a:t>
            </a: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조회 </a:t>
            </a: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Agent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04930CE8-C6C3-0B42-6AF7-7F5A1855B8A0}"/>
              </a:ext>
            </a:extLst>
          </p:cNvPr>
          <p:cNvSpPr/>
          <p:nvPr/>
        </p:nvSpPr>
        <p:spPr>
          <a:xfrm>
            <a:off x="3603601" y="4830253"/>
            <a:ext cx="2764107" cy="1479546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39A9947F-D8E2-4601-8BEC-4363FBEED353}"/>
              </a:ext>
            </a:extLst>
          </p:cNvPr>
          <p:cNvSpPr/>
          <p:nvPr/>
        </p:nvSpPr>
        <p:spPr>
          <a:xfrm>
            <a:off x="4419935" y="4729480"/>
            <a:ext cx="1635103" cy="200665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lIns="108000" tIns="72000" rIns="108000" bIns="108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기술 문서 정보 조회 </a:t>
            </a: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Agent</a:t>
            </a:r>
            <a:endParaRPr kumimoji="0" lang="en-US" altLang="ko-KR" sz="9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id="{3F9314B4-87BC-CCF5-A69B-D2281EE7C84C}"/>
              </a:ext>
            </a:extLst>
          </p:cNvPr>
          <p:cNvSpPr/>
          <p:nvPr/>
        </p:nvSpPr>
        <p:spPr>
          <a:xfrm>
            <a:off x="3654639" y="5749394"/>
            <a:ext cx="2736661" cy="5063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사용자의 질의에 맞춰 관련 문서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·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용어 등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기술 문서 정보를 빠르게 조회</a:t>
            </a:r>
          </a:p>
        </p:txBody>
      </p:sp>
      <p:grpSp>
        <p:nvGrpSpPr>
          <p:cNvPr id="120" name="그룹 119">
            <a:extLst>
              <a:ext uri="{FF2B5EF4-FFF2-40B4-BE49-F238E27FC236}">
                <a16:creationId xmlns:a16="http://schemas.microsoft.com/office/drawing/2014/main" id="{A8393078-9C37-2693-4EBD-B155639D279F}"/>
              </a:ext>
            </a:extLst>
          </p:cNvPr>
          <p:cNvGrpSpPr/>
          <p:nvPr/>
        </p:nvGrpSpPr>
        <p:grpSpPr>
          <a:xfrm>
            <a:off x="3588214" y="5100072"/>
            <a:ext cx="2785698" cy="626078"/>
            <a:chOff x="3549457" y="5127175"/>
            <a:chExt cx="2785698" cy="626078"/>
          </a:xfrm>
        </p:grpSpPr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F8EE4F9E-B333-EA9F-9351-8F770B2849AC}"/>
                </a:ext>
              </a:extLst>
            </p:cNvPr>
            <p:cNvSpPr/>
            <p:nvPr/>
          </p:nvSpPr>
          <p:spPr>
            <a:xfrm>
              <a:off x="3549457" y="5127175"/>
              <a:ext cx="2785698" cy="579186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108000" tIns="36000" rIns="108000" bIns="3600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endParaRPr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4466E18-B59B-E329-61C2-66AB8E0CBF5A}"/>
                </a:ext>
              </a:extLst>
            </p:cNvPr>
            <p:cNvGrpSpPr/>
            <p:nvPr/>
          </p:nvGrpSpPr>
          <p:grpSpPr>
            <a:xfrm>
              <a:off x="4967820" y="5145775"/>
              <a:ext cx="1289481" cy="607478"/>
              <a:chOff x="4605328" y="5109107"/>
              <a:chExt cx="1446408" cy="681407"/>
            </a:xfrm>
          </p:grpSpPr>
          <p:pic>
            <p:nvPicPr>
              <p:cNvPr id="131" name="Picture 6" descr="생성된 이미지">
                <a:extLst>
                  <a:ext uri="{FF2B5EF4-FFF2-40B4-BE49-F238E27FC236}">
                    <a16:creationId xmlns:a16="http://schemas.microsoft.com/office/drawing/2014/main" id="{AD9FE837-BE09-45C8-80F2-AB3512D5E6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9941"/>
              <a:stretch>
                <a:fillRect/>
              </a:stretch>
            </p:blipFill>
            <p:spPr bwMode="auto">
              <a:xfrm>
                <a:off x="4622716" y="5112206"/>
                <a:ext cx="535089" cy="5941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2" name="Picture 8" descr="생성된 이미지">
                <a:extLst>
                  <a:ext uri="{FF2B5EF4-FFF2-40B4-BE49-F238E27FC236}">
                    <a16:creationId xmlns:a16="http://schemas.microsoft.com/office/drawing/2014/main" id="{377A1548-3999-893F-B383-FDA82E1D21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898" t="14052" r="10453" b="31615"/>
              <a:stretch>
                <a:fillRect/>
              </a:stretch>
            </p:blipFill>
            <p:spPr bwMode="auto">
              <a:xfrm>
                <a:off x="5368857" y="5185245"/>
                <a:ext cx="635318" cy="4503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33" name="직선 화살표 연결선 132">
                <a:extLst>
                  <a:ext uri="{FF2B5EF4-FFF2-40B4-BE49-F238E27FC236}">
                    <a16:creationId xmlns:a16="http://schemas.microsoft.com/office/drawing/2014/main" id="{66AF84F7-9C4E-48B6-E69F-AB7670B085C2}"/>
                  </a:ext>
                </a:extLst>
              </p:cNvPr>
              <p:cNvCxnSpPr>
                <a:cxnSpLocks/>
                <a:stCxn id="131" idx="3"/>
                <a:endCxn id="132" idx="1"/>
              </p:cNvCxnSpPr>
              <p:nvPr/>
            </p:nvCxnSpPr>
            <p:spPr>
              <a:xfrm>
                <a:off x="5157805" y="5409284"/>
                <a:ext cx="211052" cy="1134"/>
              </a:xfrm>
              <a:prstGeom prst="straightConnector1">
                <a:avLst/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134" name="직사각형 133">
                <a:extLst>
                  <a:ext uri="{FF2B5EF4-FFF2-40B4-BE49-F238E27FC236}">
                    <a16:creationId xmlns:a16="http://schemas.microsoft.com/office/drawing/2014/main" id="{6E8383E7-658B-A071-BB04-6E9882B56AE9}"/>
                  </a:ext>
                </a:extLst>
              </p:cNvPr>
              <p:cNvSpPr/>
              <p:nvPr/>
            </p:nvSpPr>
            <p:spPr>
              <a:xfrm>
                <a:off x="4609400" y="5520304"/>
                <a:ext cx="566718" cy="2702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108000" tIns="36000" rIns="108000" bIns="36000" rtlCol="0" anchor="ctr"/>
              <a:lstStyle/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휴먼모음T"/>
                    <a:cs typeface="+mn-cs"/>
                  </a:rPr>
                  <a:t>기술 문서</a:t>
                </a:r>
              </a:p>
            </p:txBody>
          </p:sp>
          <p:sp>
            <p:nvSpPr>
              <p:cNvPr id="135" name="직사각형 134">
                <a:extLst>
                  <a:ext uri="{FF2B5EF4-FFF2-40B4-BE49-F238E27FC236}">
                    <a16:creationId xmlns:a16="http://schemas.microsoft.com/office/drawing/2014/main" id="{5FB5241D-342F-F1B9-C668-0C5D43699FDB}"/>
                  </a:ext>
                </a:extLst>
              </p:cNvPr>
              <p:cNvSpPr/>
              <p:nvPr/>
            </p:nvSpPr>
            <p:spPr>
              <a:xfrm>
                <a:off x="5344242" y="5520140"/>
                <a:ext cx="608707" cy="27021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108000" tIns="36000" rIns="108000" bIns="36000" rtlCol="0" anchor="ctr"/>
              <a:lstStyle/>
              <a:p>
                <a:pPr marL="0" marR="0" lvl="0" indent="0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휴먼모음T"/>
                    <a:cs typeface="+mn-cs"/>
                  </a:rPr>
                  <a:t>Vector</a:t>
                </a:r>
                <a:r>
                  <a:rPr kumimoji="0" lang="ko-KR" altLang="en-US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rebuchet MS"/>
                    <a:ea typeface="휴먼모음T"/>
                    <a:cs typeface="+mn-cs"/>
                  </a:rPr>
                  <a:t> 화</a:t>
                </a:r>
              </a:p>
            </p:txBody>
          </p:sp>
          <p:sp>
            <p:nvSpPr>
              <p:cNvPr id="136" name="사각형: 둥근 모서리 135">
                <a:extLst>
                  <a:ext uri="{FF2B5EF4-FFF2-40B4-BE49-F238E27FC236}">
                    <a16:creationId xmlns:a16="http://schemas.microsoft.com/office/drawing/2014/main" id="{B974BBD3-4B04-0B2F-E9F1-AF96F541D683}"/>
                  </a:ext>
                </a:extLst>
              </p:cNvPr>
              <p:cNvSpPr/>
              <p:nvPr/>
            </p:nvSpPr>
            <p:spPr>
              <a:xfrm>
                <a:off x="4605328" y="5109107"/>
                <a:ext cx="1446408" cy="681407"/>
              </a:xfrm>
              <a:prstGeom prst="roundRect">
                <a:avLst/>
              </a:prstGeom>
              <a:noFill/>
              <a:ln w="12700" cap="flat" cmpd="sng" algn="ctr">
                <a:solidFill>
                  <a:srgbClr val="C0504D"/>
                </a:solidFill>
                <a:prstDash val="solid"/>
              </a:ln>
              <a:effectLst/>
            </p:spPr>
            <p:txBody>
              <a:bodyPr lIns="108000" tIns="36000" rIns="108000" bIns="36000"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CC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pic>
          <p:nvPicPr>
            <p:cNvPr id="123" name="Picture 2" descr="C:\Users\태은\Desktop\태은아이콘\1.png">
              <a:extLst>
                <a:ext uri="{FF2B5EF4-FFF2-40B4-BE49-F238E27FC236}">
                  <a16:creationId xmlns:a16="http://schemas.microsoft.com/office/drawing/2014/main" id="{05F09430-1693-3DBA-24F3-AF15498B14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26" t="853" r="928" b="77623"/>
            <a:stretch/>
          </p:blipFill>
          <p:spPr bwMode="auto">
            <a:xfrm>
              <a:off x="3659069" y="5184934"/>
              <a:ext cx="413278" cy="41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4" name="Picture 4" descr="생성된 이미지">
              <a:extLst>
                <a:ext uri="{FF2B5EF4-FFF2-40B4-BE49-F238E27FC236}">
                  <a16:creationId xmlns:a16="http://schemas.microsoft.com/office/drawing/2014/main" id="{07EA724E-8844-F202-4AE8-FC9408BA11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436" t="17184" r="11150" b="10592"/>
            <a:stretch>
              <a:fillRect/>
            </a:stretch>
          </p:blipFill>
          <p:spPr bwMode="auto">
            <a:xfrm>
              <a:off x="4483607" y="5184934"/>
              <a:ext cx="533447" cy="510885"/>
            </a:xfrm>
            <a:prstGeom prst="rect">
              <a:avLst/>
            </a:prstGeom>
            <a:solidFill>
              <a:srgbClr val="D9D9D9"/>
            </a:solidFill>
          </p:spPr>
        </p:pic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9E2C8969-C686-7D32-247C-7B19B75ADC27}"/>
                </a:ext>
              </a:extLst>
            </p:cNvPr>
            <p:cNvSpPr/>
            <p:nvPr/>
          </p:nvSpPr>
          <p:spPr>
            <a:xfrm>
              <a:off x="4280401" y="5558109"/>
              <a:ext cx="828092" cy="1194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108000" tIns="36000" rIns="108000" bIns="36000" rtlCol="0" anchor="ctr"/>
            <a:lstStyle/>
            <a:p>
              <a:pPr marL="0" marR="0" lvl="0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휴먼모음T"/>
                  <a:cs typeface="+mn-cs"/>
                </a:rPr>
                <a:t>기술 문서 </a:t>
              </a:r>
              <a:r>
                <a:rPr kumimoji="0" lang="en-US" altLang="ko-KR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휴먼모음T"/>
                  <a:cs typeface="+mn-cs"/>
                </a:rPr>
                <a:t>Agent</a:t>
              </a:r>
              <a:endPara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65576094-7C7A-A4EB-39F4-1F6D684A84D4}"/>
                </a:ext>
              </a:extLst>
            </p:cNvPr>
            <p:cNvSpPr/>
            <p:nvPr/>
          </p:nvSpPr>
          <p:spPr>
            <a:xfrm>
              <a:off x="3627395" y="5582358"/>
              <a:ext cx="454334" cy="1194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108000" tIns="36000" rIns="108000" bIns="36000" rtlCol="0" anchor="ctr"/>
            <a:lstStyle/>
            <a:p>
              <a:pPr marL="0" marR="0" lvl="0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휴먼모음T"/>
                  <a:cs typeface="+mn-cs"/>
                </a:rPr>
                <a:t>사용자</a:t>
              </a:r>
            </a:p>
          </p:txBody>
        </p:sp>
        <p:cxnSp>
          <p:nvCxnSpPr>
            <p:cNvPr id="127" name="직선 화살표 연결선 126">
              <a:extLst>
                <a:ext uri="{FF2B5EF4-FFF2-40B4-BE49-F238E27FC236}">
                  <a16:creationId xmlns:a16="http://schemas.microsoft.com/office/drawing/2014/main" id="{A73AA46E-122D-E42B-950F-4F2E68A5A9DB}"/>
                </a:ext>
              </a:extLst>
            </p:cNvPr>
            <p:cNvCxnSpPr>
              <a:cxnSpLocks/>
            </p:cNvCxnSpPr>
            <p:nvPr/>
          </p:nvCxnSpPr>
          <p:spPr>
            <a:xfrm>
              <a:off x="4084582" y="5337212"/>
              <a:ext cx="344378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cxnSp>
          <p:nvCxnSpPr>
            <p:cNvPr id="128" name="직선 화살표 연결선 127">
              <a:extLst>
                <a:ext uri="{FF2B5EF4-FFF2-40B4-BE49-F238E27FC236}">
                  <a16:creationId xmlns:a16="http://schemas.microsoft.com/office/drawing/2014/main" id="{8737F99D-F970-01BE-207F-72AA14390E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72347" y="5440376"/>
              <a:ext cx="344378" cy="0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8FEB4A5A-1EA0-CE19-19F4-18B05CABF0C6}"/>
                </a:ext>
              </a:extLst>
            </p:cNvPr>
            <p:cNvSpPr/>
            <p:nvPr/>
          </p:nvSpPr>
          <p:spPr>
            <a:xfrm>
              <a:off x="4018130" y="5188927"/>
              <a:ext cx="454334" cy="1194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108000" tIns="36000" rIns="108000" bIns="36000" rtlCol="0" anchor="ctr"/>
            <a:lstStyle/>
            <a:p>
              <a:pPr marL="0" marR="0" lvl="0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휴먼모음T"/>
                  <a:cs typeface="+mn-cs"/>
                </a:rPr>
                <a:t>요청</a:t>
              </a:r>
            </a:p>
          </p:txBody>
        </p:sp>
        <p:sp>
          <p:nvSpPr>
            <p:cNvPr id="130" name="직사각형 129">
              <a:extLst>
                <a:ext uri="{FF2B5EF4-FFF2-40B4-BE49-F238E27FC236}">
                  <a16:creationId xmlns:a16="http://schemas.microsoft.com/office/drawing/2014/main" id="{479ABD7D-1E48-AAC2-09A8-28F392B92FF1}"/>
                </a:ext>
              </a:extLst>
            </p:cNvPr>
            <p:cNvSpPr/>
            <p:nvPr/>
          </p:nvSpPr>
          <p:spPr>
            <a:xfrm>
              <a:off x="4016485" y="5451514"/>
              <a:ext cx="454334" cy="119405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108000" tIns="36000" rIns="108000" bIns="36000" rtlCol="0" anchor="ctr"/>
            <a:lstStyle/>
            <a:p>
              <a:pPr marL="0" marR="0" lvl="0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휴먼모음T"/>
                  <a:cs typeface="+mn-cs"/>
                </a:rPr>
                <a:t>답변</a:t>
              </a:r>
            </a:p>
          </p:txBody>
        </p:sp>
      </p:grp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A7B0D55A-E04F-C473-F15E-3AAE1B31718F}"/>
              </a:ext>
            </a:extLst>
          </p:cNvPr>
          <p:cNvSpPr/>
          <p:nvPr/>
        </p:nvSpPr>
        <p:spPr>
          <a:xfrm>
            <a:off x="3528915" y="4020025"/>
            <a:ext cx="2955323" cy="506340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사용자 질의를 통해 내부 </a:t>
            </a:r>
            <a:r>
              <a:rPr kumimoji="0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DB </a:t>
            </a: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데이터 손쉽게 조회</a:t>
            </a:r>
            <a:endParaRPr kumimoji="0" lang="en-US" altLang="ko-KR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셀프 서비스 조회 확대로 인한 데이터팀 의존도 감소</a:t>
            </a:r>
          </a:p>
        </p:txBody>
      </p:sp>
      <p:pic>
        <p:nvPicPr>
          <p:cNvPr id="138" name="Picture 4" descr="생성된 이미지">
            <a:extLst>
              <a:ext uri="{FF2B5EF4-FFF2-40B4-BE49-F238E27FC236}">
                <a16:creationId xmlns:a16="http://schemas.microsoft.com/office/drawing/2014/main" id="{4CE44E36-B827-294B-273C-89E9BCD8C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t="17184" r="11150" b="23860"/>
          <a:stretch>
            <a:fillRect/>
          </a:stretch>
        </p:blipFill>
        <p:spPr bwMode="auto">
          <a:xfrm>
            <a:off x="3742630" y="4598863"/>
            <a:ext cx="647686" cy="50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63C571F5-7938-8F6A-F1BF-12CE37579041}"/>
              </a:ext>
            </a:extLst>
          </p:cNvPr>
          <p:cNvSpPr/>
          <p:nvPr/>
        </p:nvSpPr>
        <p:spPr>
          <a:xfrm>
            <a:off x="3588214" y="3351431"/>
            <a:ext cx="2785698" cy="57918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5EDE8F4F-3E32-3D23-4B9B-1FE2623E0662}"/>
              </a:ext>
            </a:extLst>
          </p:cNvPr>
          <p:cNvGrpSpPr/>
          <p:nvPr/>
        </p:nvGrpSpPr>
        <p:grpSpPr>
          <a:xfrm>
            <a:off x="5006577" y="3370030"/>
            <a:ext cx="1289481" cy="617995"/>
            <a:chOff x="4605328" y="5109107"/>
            <a:chExt cx="1446408" cy="693204"/>
          </a:xfrm>
        </p:grpSpPr>
        <p:sp>
          <p:nvSpPr>
            <p:cNvPr id="141" name="사각형: 둥근 모서리 140">
              <a:extLst>
                <a:ext uri="{FF2B5EF4-FFF2-40B4-BE49-F238E27FC236}">
                  <a16:creationId xmlns:a16="http://schemas.microsoft.com/office/drawing/2014/main" id="{B56A4AA7-0119-1D14-4EA1-B7E84C7C44DB}"/>
                </a:ext>
              </a:extLst>
            </p:cNvPr>
            <p:cNvSpPr/>
            <p:nvPr/>
          </p:nvSpPr>
          <p:spPr>
            <a:xfrm>
              <a:off x="4605328" y="5109107"/>
              <a:ext cx="1446408" cy="681407"/>
            </a:xfrm>
            <a:prstGeom prst="roundRect">
              <a:avLst/>
            </a:prstGeom>
            <a:noFill/>
            <a:ln w="127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lIns="108000" tIns="36000" rIns="108000" bIns="36000" rtlCol="0" anchor="ctr"/>
            <a:lstStyle/>
            <a:p>
              <a:pPr marL="0" marR="0" lvl="0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42" name="직선 화살표 연결선 141">
              <a:extLst>
                <a:ext uri="{FF2B5EF4-FFF2-40B4-BE49-F238E27FC236}">
                  <a16:creationId xmlns:a16="http://schemas.microsoft.com/office/drawing/2014/main" id="{1F03147F-39CC-BA0D-58DA-74FE967594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1262" y="5363937"/>
              <a:ext cx="221939" cy="373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  <p:sp>
          <p:nvSpPr>
            <p:cNvPr id="143" name="직사각형 142">
              <a:extLst>
                <a:ext uri="{FF2B5EF4-FFF2-40B4-BE49-F238E27FC236}">
                  <a16:creationId xmlns:a16="http://schemas.microsoft.com/office/drawing/2014/main" id="{A2B3C40D-6D34-F401-DF59-1E53CD4C3D1B}"/>
                </a:ext>
              </a:extLst>
            </p:cNvPr>
            <p:cNvSpPr/>
            <p:nvPr/>
          </p:nvSpPr>
          <p:spPr>
            <a:xfrm>
              <a:off x="4612157" y="5528993"/>
              <a:ext cx="667682" cy="270209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108000" tIns="36000" rIns="108000" bIns="36000" rtlCol="0" anchor="ctr"/>
            <a:lstStyle/>
            <a:p>
              <a:pPr marL="0" marR="0" lvl="0" indent="0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휴먼모음T"/>
                  <a:cs typeface="+mn-cs"/>
                </a:rPr>
                <a:t>LLM</a:t>
              </a:r>
              <a:r>
                <a:rPr kumimoji="0" lang="en-US" altLang="ko-KR" sz="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휴먼모음T"/>
                  <a:cs typeface="+mn-cs"/>
                </a:rPr>
                <a:t>(GPT-4o)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BB843944-4750-4F67-C181-239B7525E1F4}"/>
                </a:ext>
              </a:extLst>
            </p:cNvPr>
            <p:cNvSpPr/>
            <p:nvPr/>
          </p:nvSpPr>
          <p:spPr>
            <a:xfrm>
              <a:off x="5404227" y="5532101"/>
              <a:ext cx="608707" cy="270210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108000" tIns="36000" rIns="108000" bIns="36000" rtlCol="0" anchor="ctr"/>
            <a:lstStyle/>
            <a:p>
              <a:pPr marL="0" marR="0" lvl="0" indent="0" algn="ctr" defTabSz="91440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휴먼모음T"/>
                  <a:cs typeface="+mn-cs"/>
                </a:rPr>
                <a:t>사내 </a:t>
              </a:r>
              <a:r>
                <a:rPr kumimoji="0" lang="en-US" altLang="ko-KR" sz="7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rebuchet MS"/>
                  <a:ea typeface="휴먼모음T"/>
                  <a:cs typeface="+mn-cs"/>
                </a:rPr>
                <a:t>DB</a:t>
              </a:r>
              <a:endParaRPr kumimoji="0" lang="ko-KR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endParaRPr>
            </a:p>
          </p:txBody>
        </p:sp>
        <p:cxnSp>
          <p:nvCxnSpPr>
            <p:cNvPr id="145" name="직선 화살표 연결선 144">
              <a:extLst>
                <a:ext uri="{FF2B5EF4-FFF2-40B4-BE49-F238E27FC236}">
                  <a16:creationId xmlns:a16="http://schemas.microsoft.com/office/drawing/2014/main" id="{F3891094-BCDB-8590-0296-C5F43D529F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41262" y="5487162"/>
              <a:ext cx="221939" cy="3735"/>
            </a:xfrm>
            <a:prstGeom prst="straightConnector1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tailEnd type="triangle"/>
            </a:ln>
            <a:effectLst/>
          </p:spPr>
        </p:cxnSp>
      </p:grpSp>
      <p:pic>
        <p:nvPicPr>
          <p:cNvPr id="146" name="Picture 2" descr="C:\Users\태은\Desktop\태은아이콘\1.png">
            <a:extLst>
              <a:ext uri="{FF2B5EF4-FFF2-40B4-BE49-F238E27FC236}">
                <a16:creationId xmlns:a16="http://schemas.microsoft.com/office/drawing/2014/main" id="{34EE22B3-E188-D984-0DEC-980EC5323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6" t="853" r="928" b="77623"/>
          <a:stretch/>
        </p:blipFill>
        <p:spPr bwMode="auto">
          <a:xfrm>
            <a:off x="3697826" y="3409190"/>
            <a:ext cx="413278" cy="41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061DE7C4-FB35-47C6-075F-1A3A8F35301B}"/>
              </a:ext>
            </a:extLst>
          </p:cNvPr>
          <p:cNvSpPr/>
          <p:nvPr/>
        </p:nvSpPr>
        <p:spPr>
          <a:xfrm>
            <a:off x="3666152" y="3806614"/>
            <a:ext cx="454334" cy="11940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사용자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37E49F2E-B1FD-C915-AF11-AE908C2E2599}"/>
              </a:ext>
            </a:extLst>
          </p:cNvPr>
          <p:cNvCxnSpPr>
            <a:cxnSpLocks/>
          </p:cNvCxnSpPr>
          <p:nvPr/>
        </p:nvCxnSpPr>
        <p:spPr>
          <a:xfrm>
            <a:off x="4123339" y="3561468"/>
            <a:ext cx="344378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5DD7F426-D433-A28C-E0B9-BE4413CD6C7C}"/>
              </a:ext>
            </a:extLst>
          </p:cNvPr>
          <p:cNvCxnSpPr>
            <a:cxnSpLocks/>
          </p:cNvCxnSpPr>
          <p:nvPr/>
        </p:nvCxnSpPr>
        <p:spPr>
          <a:xfrm flipH="1">
            <a:off x="4111104" y="3664632"/>
            <a:ext cx="344378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50" name="직사각형 149">
            <a:extLst>
              <a:ext uri="{FF2B5EF4-FFF2-40B4-BE49-F238E27FC236}">
                <a16:creationId xmlns:a16="http://schemas.microsoft.com/office/drawing/2014/main" id="{28B14FAE-F416-AA49-09D8-52B590450272}"/>
              </a:ext>
            </a:extLst>
          </p:cNvPr>
          <p:cNvSpPr/>
          <p:nvPr/>
        </p:nvSpPr>
        <p:spPr>
          <a:xfrm>
            <a:off x="4037859" y="3413769"/>
            <a:ext cx="510766" cy="11940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셀프 조회</a:t>
            </a:r>
          </a:p>
        </p:txBody>
      </p:sp>
      <p:sp>
        <p:nvSpPr>
          <p:cNvPr id="151" name="직사각형 150">
            <a:extLst>
              <a:ext uri="{FF2B5EF4-FFF2-40B4-BE49-F238E27FC236}">
                <a16:creationId xmlns:a16="http://schemas.microsoft.com/office/drawing/2014/main" id="{1242C554-9B11-BA9A-36E4-1D7435CCA7A7}"/>
              </a:ext>
            </a:extLst>
          </p:cNvPr>
          <p:cNvSpPr/>
          <p:nvPr/>
        </p:nvSpPr>
        <p:spPr>
          <a:xfrm>
            <a:off x="4055242" y="3675770"/>
            <a:ext cx="454334" cy="11940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답변</a:t>
            </a:r>
          </a:p>
        </p:txBody>
      </p:sp>
      <p:pic>
        <p:nvPicPr>
          <p:cNvPr id="152" name="Picture 2" descr="생성된 이미지">
            <a:extLst>
              <a:ext uri="{FF2B5EF4-FFF2-40B4-BE49-F238E27FC236}">
                <a16:creationId xmlns:a16="http://schemas.microsoft.com/office/drawing/2014/main" id="{491DD938-B5ED-11F7-2B07-172FBFC4AE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18459" r="9965" b="9129"/>
          <a:stretch>
            <a:fillRect/>
          </a:stretch>
        </p:blipFill>
        <p:spPr bwMode="auto">
          <a:xfrm>
            <a:off x="4498069" y="3419183"/>
            <a:ext cx="578446" cy="514936"/>
          </a:xfrm>
          <a:prstGeom prst="rect">
            <a:avLst/>
          </a:prstGeom>
          <a:solidFill>
            <a:srgbClr val="D9D9D9"/>
          </a:solidFill>
        </p:spPr>
      </p:pic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A3E1EAF9-2921-45E8-5107-2A82A371186E}"/>
              </a:ext>
            </a:extLst>
          </p:cNvPr>
          <p:cNvSpPr/>
          <p:nvPr/>
        </p:nvSpPr>
        <p:spPr>
          <a:xfrm>
            <a:off x="4319158" y="3806483"/>
            <a:ext cx="828092" cy="11940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DB </a:t>
            </a: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조회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Agent</a:t>
            </a:r>
            <a:endParaRPr kumimoji="0" lang="ko-KR" altLang="en-US" sz="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pic>
        <p:nvPicPr>
          <p:cNvPr id="154" name="Picture 2" descr="생성된 이미지">
            <a:extLst>
              <a:ext uri="{FF2B5EF4-FFF2-40B4-BE49-F238E27FC236}">
                <a16:creationId xmlns:a16="http://schemas.microsoft.com/office/drawing/2014/main" id="{1BBB20D2-4E25-D290-1333-B695561E8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1" t="18459" r="9965" b="9129"/>
          <a:stretch>
            <a:fillRect/>
          </a:stretch>
        </p:blipFill>
        <p:spPr bwMode="auto">
          <a:xfrm>
            <a:off x="3756077" y="2871255"/>
            <a:ext cx="699405" cy="622614"/>
          </a:xfrm>
          <a:prstGeom prst="rect">
            <a:avLst/>
          </a:prstGeom>
          <a:noFill/>
        </p:spPr>
      </p:pic>
      <p:pic>
        <p:nvPicPr>
          <p:cNvPr id="155" name="Picture 8" descr="생성된 이미지">
            <a:extLst>
              <a:ext uri="{FF2B5EF4-FFF2-40B4-BE49-F238E27FC236}">
                <a16:creationId xmlns:a16="http://schemas.microsoft.com/office/drawing/2014/main" id="{D67240AC-5754-00F0-1FC1-055E7AC1C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t="18490" r="20600" b="19256"/>
          <a:stretch>
            <a:fillRect/>
          </a:stretch>
        </p:blipFill>
        <p:spPr bwMode="auto">
          <a:xfrm>
            <a:off x="5771376" y="3404976"/>
            <a:ext cx="386806" cy="37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0" descr="생성된 이미지">
            <a:extLst>
              <a:ext uri="{FF2B5EF4-FFF2-40B4-BE49-F238E27FC236}">
                <a16:creationId xmlns:a16="http://schemas.microsoft.com/office/drawing/2014/main" id="{6DB401F4-4AD2-1C6B-5EEA-50D3CC990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5" t="17185" r="6538" b="20797"/>
          <a:stretch>
            <a:fillRect/>
          </a:stretch>
        </p:blipFill>
        <p:spPr bwMode="auto">
          <a:xfrm>
            <a:off x="5055403" y="3463600"/>
            <a:ext cx="481148" cy="342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928790FE-4CA7-3A1C-5161-4CA174845D12}"/>
              </a:ext>
            </a:extLst>
          </p:cNvPr>
          <p:cNvSpPr/>
          <p:nvPr/>
        </p:nvSpPr>
        <p:spPr>
          <a:xfrm>
            <a:off x="5431221" y="3437435"/>
            <a:ext cx="495125" cy="11940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쿼리 요청</a:t>
            </a:r>
          </a:p>
        </p:txBody>
      </p:sp>
      <p:sp>
        <p:nvSpPr>
          <p:cNvPr id="158" name="직사각형 157">
            <a:extLst>
              <a:ext uri="{FF2B5EF4-FFF2-40B4-BE49-F238E27FC236}">
                <a16:creationId xmlns:a16="http://schemas.microsoft.com/office/drawing/2014/main" id="{C602A959-449E-2467-D2F3-FBF6DA1171C5}"/>
              </a:ext>
            </a:extLst>
          </p:cNvPr>
          <p:cNvSpPr/>
          <p:nvPr/>
        </p:nvSpPr>
        <p:spPr>
          <a:xfrm>
            <a:off x="5430504" y="3716280"/>
            <a:ext cx="495125" cy="119405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요청 결과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C740C523-6FE8-EB0A-7A41-BCE877C12F1F}"/>
              </a:ext>
            </a:extLst>
          </p:cNvPr>
          <p:cNvSpPr/>
          <p:nvPr/>
        </p:nvSpPr>
        <p:spPr>
          <a:xfrm>
            <a:off x="6757285" y="3017388"/>
            <a:ext cx="2768223" cy="1122299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E841B4A2-F320-133B-4D18-D0B7A862431D}"/>
              </a:ext>
            </a:extLst>
          </p:cNvPr>
          <p:cNvSpPr/>
          <p:nvPr/>
        </p:nvSpPr>
        <p:spPr>
          <a:xfrm>
            <a:off x="7445507" y="2939497"/>
            <a:ext cx="1935782" cy="198678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lIns="108000" tIns="72000" rIns="108000" bIns="108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RFQ</a:t>
            </a: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 문서 검토 </a:t>
            </a: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&amp; </a:t>
            </a: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팀 회의록 </a:t>
            </a: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Agent</a:t>
            </a:r>
          </a:p>
        </p:txBody>
      </p:sp>
      <p:sp>
        <p:nvSpPr>
          <p:cNvPr id="161" name="직사각형 160">
            <a:extLst>
              <a:ext uri="{FF2B5EF4-FFF2-40B4-BE49-F238E27FC236}">
                <a16:creationId xmlns:a16="http://schemas.microsoft.com/office/drawing/2014/main" id="{C2229398-F179-E06F-FBED-D7D470DF376B}"/>
              </a:ext>
            </a:extLst>
          </p:cNvPr>
          <p:cNvSpPr/>
          <p:nvPr/>
        </p:nvSpPr>
        <p:spPr>
          <a:xfrm>
            <a:off x="6593823" y="1891931"/>
            <a:ext cx="2849574" cy="64678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162" name="자유형: 도형 161">
            <a:extLst>
              <a:ext uri="{FF2B5EF4-FFF2-40B4-BE49-F238E27FC236}">
                <a16:creationId xmlns:a16="http://schemas.microsoft.com/office/drawing/2014/main" id="{73E8E80B-01F8-0420-3186-6DA0B3F8275A}"/>
              </a:ext>
            </a:extLst>
          </p:cNvPr>
          <p:cNvSpPr/>
          <p:nvPr/>
        </p:nvSpPr>
        <p:spPr>
          <a:xfrm>
            <a:off x="8191050" y="1627105"/>
            <a:ext cx="1306298" cy="1132989"/>
          </a:xfrm>
          <a:custGeom>
            <a:avLst/>
            <a:gdLst>
              <a:gd name="connsiteX0" fmla="*/ 552146 w 1228521"/>
              <a:gd name="connsiteY0" fmla="*/ 0 h 1080120"/>
              <a:gd name="connsiteX1" fmla="*/ 1093243 w 1228521"/>
              <a:gd name="connsiteY1" fmla="*/ 0 h 1080120"/>
              <a:gd name="connsiteX2" fmla="*/ 1228521 w 1228521"/>
              <a:gd name="connsiteY2" fmla="*/ 135278 h 1080120"/>
              <a:gd name="connsiteX3" fmla="*/ 1228521 w 1228521"/>
              <a:gd name="connsiteY3" fmla="*/ 944842 h 1080120"/>
              <a:gd name="connsiteX4" fmla="*/ 1093243 w 1228521"/>
              <a:gd name="connsiteY4" fmla="*/ 1080120 h 1080120"/>
              <a:gd name="connsiteX5" fmla="*/ 552146 w 1228521"/>
              <a:gd name="connsiteY5" fmla="*/ 1080120 h 1080120"/>
              <a:gd name="connsiteX6" fmla="*/ 416868 w 1228521"/>
              <a:gd name="connsiteY6" fmla="*/ 944842 h 1080120"/>
              <a:gd name="connsiteX7" fmla="*/ 416868 w 1228521"/>
              <a:gd name="connsiteY7" fmla="*/ 926704 h 1080120"/>
              <a:gd name="connsiteX8" fmla="*/ 113066 w 1228521"/>
              <a:gd name="connsiteY8" fmla="*/ 926704 h 1080120"/>
              <a:gd name="connsiteX9" fmla="*/ 0 w 1228521"/>
              <a:gd name="connsiteY9" fmla="*/ 813638 h 1080120"/>
              <a:gd name="connsiteX10" fmla="*/ 0 w 1228521"/>
              <a:gd name="connsiteY10" fmla="*/ 361389 h 1080120"/>
              <a:gd name="connsiteX11" fmla="*/ 113066 w 1228521"/>
              <a:gd name="connsiteY11" fmla="*/ 248323 h 1080120"/>
              <a:gd name="connsiteX12" fmla="*/ 416868 w 1228521"/>
              <a:gd name="connsiteY12" fmla="*/ 248323 h 1080120"/>
              <a:gd name="connsiteX13" fmla="*/ 416868 w 1228521"/>
              <a:gd name="connsiteY13" fmla="*/ 135278 h 1080120"/>
              <a:gd name="connsiteX14" fmla="*/ 552146 w 1228521"/>
              <a:gd name="connsiteY14" fmla="*/ 0 h 1080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28521" h="1080120">
                <a:moveTo>
                  <a:pt x="552146" y="0"/>
                </a:moveTo>
                <a:lnTo>
                  <a:pt x="1093243" y="0"/>
                </a:lnTo>
                <a:cubicBezTo>
                  <a:pt x="1167955" y="0"/>
                  <a:pt x="1228521" y="60566"/>
                  <a:pt x="1228521" y="135278"/>
                </a:cubicBezTo>
                <a:lnTo>
                  <a:pt x="1228521" y="944842"/>
                </a:lnTo>
                <a:cubicBezTo>
                  <a:pt x="1228521" y="1019554"/>
                  <a:pt x="1167955" y="1080120"/>
                  <a:pt x="1093243" y="1080120"/>
                </a:cubicBezTo>
                <a:lnTo>
                  <a:pt x="552146" y="1080120"/>
                </a:lnTo>
                <a:cubicBezTo>
                  <a:pt x="477434" y="1080120"/>
                  <a:pt x="416868" y="1019554"/>
                  <a:pt x="416868" y="944842"/>
                </a:cubicBezTo>
                <a:lnTo>
                  <a:pt x="416868" y="926704"/>
                </a:lnTo>
                <a:lnTo>
                  <a:pt x="113066" y="926704"/>
                </a:lnTo>
                <a:cubicBezTo>
                  <a:pt x="50621" y="926704"/>
                  <a:pt x="0" y="876083"/>
                  <a:pt x="0" y="813638"/>
                </a:cubicBezTo>
                <a:lnTo>
                  <a:pt x="0" y="361389"/>
                </a:lnTo>
                <a:cubicBezTo>
                  <a:pt x="0" y="298944"/>
                  <a:pt x="50621" y="248323"/>
                  <a:pt x="113066" y="248323"/>
                </a:cubicBezTo>
                <a:lnTo>
                  <a:pt x="416868" y="248323"/>
                </a:lnTo>
                <a:lnTo>
                  <a:pt x="416868" y="135278"/>
                </a:lnTo>
                <a:cubicBezTo>
                  <a:pt x="416868" y="60566"/>
                  <a:pt x="477434" y="0"/>
                  <a:pt x="552146" y="0"/>
                </a:cubicBezTo>
                <a:close/>
              </a:path>
            </a:pathLst>
          </a:custGeom>
          <a:noFill/>
          <a:ln w="12700" cap="flat" cmpd="sng" algn="ctr">
            <a:solidFill>
              <a:srgbClr val="C0504D"/>
            </a:solidFill>
            <a:prstDash val="solid"/>
          </a:ln>
          <a:effectLst/>
        </p:spPr>
        <p:txBody>
          <a:bodyPr wrap="square" lIns="108000" tIns="36000" rIns="108000" bIns="36000" rtlCol="0" anchor="ctr">
            <a:noAutofit/>
          </a:bodyPr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3" name="Picture 2" descr="C:\Users\태은\Desktop\태은아이콘\1.png">
            <a:extLst>
              <a:ext uri="{FF2B5EF4-FFF2-40B4-BE49-F238E27FC236}">
                <a16:creationId xmlns:a16="http://schemas.microsoft.com/office/drawing/2014/main" id="{65FA2010-5523-C69B-F169-AB6E9BA96A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6" t="853" r="928" b="77623"/>
          <a:stretch/>
        </p:blipFill>
        <p:spPr bwMode="auto">
          <a:xfrm>
            <a:off x="6705948" y="1956431"/>
            <a:ext cx="422754" cy="46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직사각형 163">
            <a:extLst>
              <a:ext uri="{FF2B5EF4-FFF2-40B4-BE49-F238E27FC236}">
                <a16:creationId xmlns:a16="http://schemas.microsoft.com/office/drawing/2014/main" id="{11B3C760-4242-325E-7BE0-553D14A2653E}"/>
              </a:ext>
            </a:extLst>
          </p:cNvPr>
          <p:cNvSpPr/>
          <p:nvPr/>
        </p:nvSpPr>
        <p:spPr>
          <a:xfrm>
            <a:off x="6673548" y="2400242"/>
            <a:ext cx="464752" cy="1333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사용자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143941DF-B155-CB14-9D87-B4A346118026}"/>
              </a:ext>
            </a:extLst>
          </p:cNvPr>
          <p:cNvCxnSpPr>
            <a:cxnSpLocks/>
          </p:cNvCxnSpPr>
          <p:nvPr/>
        </p:nvCxnSpPr>
        <p:spPr>
          <a:xfrm>
            <a:off x="7149188" y="2145535"/>
            <a:ext cx="288705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66" name="직선 화살표 연결선 165">
            <a:extLst>
              <a:ext uri="{FF2B5EF4-FFF2-40B4-BE49-F238E27FC236}">
                <a16:creationId xmlns:a16="http://schemas.microsoft.com/office/drawing/2014/main" id="{BBEBCC0E-754E-B71B-A80A-72E1F67D6F81}"/>
              </a:ext>
            </a:extLst>
          </p:cNvPr>
          <p:cNvCxnSpPr>
            <a:cxnSpLocks/>
          </p:cNvCxnSpPr>
          <p:nvPr/>
        </p:nvCxnSpPr>
        <p:spPr>
          <a:xfrm flipH="1">
            <a:off x="7136673" y="2260740"/>
            <a:ext cx="288705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167" name="직사각형 166">
            <a:extLst>
              <a:ext uri="{FF2B5EF4-FFF2-40B4-BE49-F238E27FC236}">
                <a16:creationId xmlns:a16="http://schemas.microsoft.com/office/drawing/2014/main" id="{B05C069D-A671-190E-129B-E6A7E30926CA}"/>
              </a:ext>
            </a:extLst>
          </p:cNvPr>
          <p:cNvSpPr/>
          <p:nvPr/>
        </p:nvSpPr>
        <p:spPr>
          <a:xfrm>
            <a:off x="7073243" y="1960891"/>
            <a:ext cx="464752" cy="1333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질의</a:t>
            </a:r>
          </a:p>
        </p:txBody>
      </p:sp>
      <p:sp>
        <p:nvSpPr>
          <p:cNvPr id="168" name="직사각형 167">
            <a:extLst>
              <a:ext uri="{FF2B5EF4-FFF2-40B4-BE49-F238E27FC236}">
                <a16:creationId xmlns:a16="http://schemas.microsoft.com/office/drawing/2014/main" id="{2631219D-4A4A-8FB3-5691-116BD782E8BD}"/>
              </a:ext>
            </a:extLst>
          </p:cNvPr>
          <p:cNvSpPr/>
          <p:nvPr/>
        </p:nvSpPr>
        <p:spPr>
          <a:xfrm>
            <a:off x="7071560" y="2254126"/>
            <a:ext cx="464752" cy="1333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답변</a:t>
            </a:r>
          </a:p>
        </p:txBody>
      </p:sp>
      <p:pic>
        <p:nvPicPr>
          <p:cNvPr id="169" name="Picture 2" descr="생성된 이미지">
            <a:extLst>
              <a:ext uri="{FF2B5EF4-FFF2-40B4-BE49-F238E27FC236}">
                <a16:creationId xmlns:a16="http://schemas.microsoft.com/office/drawing/2014/main" id="{669F231E-79A3-6B70-ACE6-DAB55AD15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5" t="17582" r="11617" b="7428"/>
          <a:stretch>
            <a:fillRect/>
          </a:stretch>
        </p:blipFill>
        <p:spPr bwMode="auto">
          <a:xfrm>
            <a:off x="7456590" y="1983930"/>
            <a:ext cx="489407" cy="490596"/>
          </a:xfrm>
          <a:prstGeom prst="rect">
            <a:avLst/>
          </a:prstGeom>
          <a:solidFill>
            <a:srgbClr val="DCE6F2"/>
          </a:solidFill>
          <a:ln>
            <a:noFill/>
          </a:ln>
        </p:spPr>
      </p:pic>
      <p:sp>
        <p:nvSpPr>
          <p:cNvPr id="170" name="직사각형 169">
            <a:extLst>
              <a:ext uri="{FF2B5EF4-FFF2-40B4-BE49-F238E27FC236}">
                <a16:creationId xmlns:a16="http://schemas.microsoft.com/office/drawing/2014/main" id="{861F8684-9021-C891-0B09-D60E0E41ADAF}"/>
              </a:ext>
            </a:extLst>
          </p:cNvPr>
          <p:cNvSpPr/>
          <p:nvPr/>
        </p:nvSpPr>
        <p:spPr>
          <a:xfrm>
            <a:off x="7302474" y="2454320"/>
            <a:ext cx="746859" cy="13334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프라솔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 Teams</a:t>
            </a:r>
            <a:r>
              <a:rPr kumimoji="0" lang="ko-KR" altLang="en-US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 </a:t>
            </a:r>
            <a:r>
              <a:rPr kumimoji="0" lang="en-US" altLang="ko-KR" sz="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Agent</a:t>
            </a:r>
            <a:endParaRPr kumimoji="0" lang="ko-KR" altLang="en-US" sz="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pic>
        <p:nvPicPr>
          <p:cNvPr id="171" name="Picture 8" descr="생성된 이미지">
            <a:extLst>
              <a:ext uri="{FF2B5EF4-FFF2-40B4-BE49-F238E27FC236}">
                <a16:creationId xmlns:a16="http://schemas.microsoft.com/office/drawing/2014/main" id="{B60DBD07-0A36-9F97-3460-D1E021B40C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14052" r="10453" b="31615"/>
          <a:stretch>
            <a:fillRect/>
          </a:stretch>
        </p:blipFill>
        <p:spPr bwMode="auto">
          <a:xfrm>
            <a:off x="8057104" y="2001573"/>
            <a:ext cx="579377" cy="448345"/>
          </a:xfrm>
          <a:prstGeom prst="rect">
            <a:avLst/>
          </a:prstGeom>
          <a:solidFill>
            <a:srgbClr val="DCE6F2"/>
          </a:solidFill>
        </p:spPr>
      </p:pic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DACC2806-74EB-B21D-2331-37A2E55F2764}"/>
              </a:ext>
            </a:extLst>
          </p:cNvPr>
          <p:cNvSpPr/>
          <p:nvPr/>
        </p:nvSpPr>
        <p:spPr>
          <a:xfrm>
            <a:off x="8077516" y="2422802"/>
            <a:ext cx="573281" cy="91869"/>
          </a:xfrm>
          <a:prstGeom prst="rect">
            <a:avLst/>
          </a:prstGeom>
          <a:solidFill>
            <a:srgbClr val="DCE6F2"/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72000" rtlCol="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Vector</a:t>
            </a: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 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DB</a:t>
            </a: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14985CA4-6B9F-ADD1-A049-7A2183B73BA4}"/>
              </a:ext>
            </a:extLst>
          </p:cNvPr>
          <p:cNvSpPr/>
          <p:nvPr/>
        </p:nvSpPr>
        <p:spPr>
          <a:xfrm>
            <a:off x="8897812" y="1794290"/>
            <a:ext cx="518983" cy="9186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72000" rtlCol="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RFQ </a:t>
            </a: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문서</a:t>
            </a:r>
          </a:p>
        </p:txBody>
      </p:sp>
      <p:pic>
        <p:nvPicPr>
          <p:cNvPr id="174" name="Picture 4" descr="생성된 이미지">
            <a:extLst>
              <a:ext uri="{FF2B5EF4-FFF2-40B4-BE49-F238E27FC236}">
                <a16:creationId xmlns:a16="http://schemas.microsoft.com/office/drawing/2014/main" id="{CCF7C8E5-BEF4-88FA-AEEA-1F2B6EB2B4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5" t="13775" r="21850" b="17845"/>
          <a:stretch>
            <a:fillRect/>
          </a:stretch>
        </p:blipFill>
        <p:spPr bwMode="auto">
          <a:xfrm>
            <a:off x="8736047" y="1696874"/>
            <a:ext cx="232091" cy="270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5" name="직사각형 174">
            <a:extLst>
              <a:ext uri="{FF2B5EF4-FFF2-40B4-BE49-F238E27FC236}">
                <a16:creationId xmlns:a16="http://schemas.microsoft.com/office/drawing/2014/main" id="{32BE9012-EF40-253B-7205-8EC2EFAF0C63}"/>
              </a:ext>
            </a:extLst>
          </p:cNvPr>
          <p:cNvSpPr/>
          <p:nvPr/>
        </p:nvSpPr>
        <p:spPr>
          <a:xfrm>
            <a:off x="8887549" y="2145832"/>
            <a:ext cx="654021" cy="9186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72000" rtlCol="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회의록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(</a:t>
            </a: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텍스트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)</a:t>
            </a: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176" name="직사각형 175">
            <a:extLst>
              <a:ext uri="{FF2B5EF4-FFF2-40B4-BE49-F238E27FC236}">
                <a16:creationId xmlns:a16="http://schemas.microsoft.com/office/drawing/2014/main" id="{64C9DE80-9264-0587-57A4-8B5B4837EB40}"/>
              </a:ext>
            </a:extLst>
          </p:cNvPr>
          <p:cNvSpPr/>
          <p:nvPr/>
        </p:nvSpPr>
        <p:spPr>
          <a:xfrm>
            <a:off x="8889019" y="2503416"/>
            <a:ext cx="654021" cy="91869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72000" rtlCol="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회의록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(</a:t>
            </a:r>
            <a:r>
              <a:rPr kumimoji="0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음성</a:t>
            </a:r>
            <a:r>
              <a:rPr kumimoji="0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)</a:t>
            </a:r>
            <a:endParaRPr kumimoji="0" lang="ko-KR" altLang="en-US" sz="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cxnSp>
        <p:nvCxnSpPr>
          <p:cNvPr id="177" name="직선 화살표 연결선 176">
            <a:extLst>
              <a:ext uri="{FF2B5EF4-FFF2-40B4-BE49-F238E27FC236}">
                <a16:creationId xmlns:a16="http://schemas.microsoft.com/office/drawing/2014/main" id="{3BEC7A75-8333-CF66-710E-45AF7E6EC399}"/>
              </a:ext>
            </a:extLst>
          </p:cNvPr>
          <p:cNvCxnSpPr>
            <a:cxnSpLocks/>
            <a:stCxn id="171" idx="1"/>
            <a:endCxn id="169" idx="3"/>
          </p:cNvCxnSpPr>
          <p:nvPr/>
        </p:nvCxnSpPr>
        <p:spPr>
          <a:xfrm flipH="1">
            <a:off x="7945997" y="2225746"/>
            <a:ext cx="111107" cy="348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53B362D8-F7B7-A8AB-0FD0-47371B7C6F53}"/>
              </a:ext>
            </a:extLst>
          </p:cNvPr>
          <p:cNvCxnSpPr>
            <a:cxnSpLocks/>
          </p:cNvCxnSpPr>
          <p:nvPr/>
        </p:nvCxnSpPr>
        <p:spPr>
          <a:xfrm flipH="1">
            <a:off x="8598660" y="1886159"/>
            <a:ext cx="137387" cy="1333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79" name="직선 화살표 연결선 178">
            <a:extLst>
              <a:ext uri="{FF2B5EF4-FFF2-40B4-BE49-F238E27FC236}">
                <a16:creationId xmlns:a16="http://schemas.microsoft.com/office/drawing/2014/main" id="{A7DBEFDD-45B7-906F-2013-2484F41CD840}"/>
              </a:ext>
            </a:extLst>
          </p:cNvPr>
          <p:cNvCxnSpPr>
            <a:cxnSpLocks/>
          </p:cNvCxnSpPr>
          <p:nvPr/>
        </p:nvCxnSpPr>
        <p:spPr>
          <a:xfrm flipH="1" flipV="1">
            <a:off x="8566317" y="2199941"/>
            <a:ext cx="173134" cy="296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cxnSp>
        <p:nvCxnSpPr>
          <p:cNvPr id="180" name="직선 화살표 연결선 179">
            <a:extLst>
              <a:ext uri="{FF2B5EF4-FFF2-40B4-BE49-F238E27FC236}">
                <a16:creationId xmlns:a16="http://schemas.microsoft.com/office/drawing/2014/main" id="{8688EC19-5365-A395-5827-D3F0736A5B55}"/>
              </a:ext>
            </a:extLst>
          </p:cNvPr>
          <p:cNvCxnSpPr>
            <a:cxnSpLocks/>
          </p:cNvCxnSpPr>
          <p:nvPr/>
        </p:nvCxnSpPr>
        <p:spPr>
          <a:xfrm flipH="1" flipV="1">
            <a:off x="8603507" y="2418595"/>
            <a:ext cx="137387" cy="133342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pic>
        <p:nvPicPr>
          <p:cNvPr id="181" name="Picture 4" descr="생성된 이미지">
            <a:extLst>
              <a:ext uri="{FF2B5EF4-FFF2-40B4-BE49-F238E27FC236}">
                <a16:creationId xmlns:a16="http://schemas.microsoft.com/office/drawing/2014/main" id="{548F5911-51CB-7FB3-CD83-F50C712D7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5" t="13775" r="21850" b="17845"/>
          <a:stretch>
            <a:fillRect/>
          </a:stretch>
        </p:blipFill>
        <p:spPr bwMode="auto">
          <a:xfrm>
            <a:off x="6797330" y="2814922"/>
            <a:ext cx="323472" cy="37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사각형: 둥근 모서리 181">
            <a:extLst>
              <a:ext uri="{FF2B5EF4-FFF2-40B4-BE49-F238E27FC236}">
                <a16:creationId xmlns:a16="http://schemas.microsoft.com/office/drawing/2014/main" id="{A018B709-927E-7092-4088-C3D075F8FD01}"/>
              </a:ext>
            </a:extLst>
          </p:cNvPr>
          <p:cNvSpPr/>
          <p:nvPr/>
        </p:nvSpPr>
        <p:spPr>
          <a:xfrm>
            <a:off x="7445507" y="4364481"/>
            <a:ext cx="1935782" cy="198678"/>
          </a:xfrm>
          <a:prstGeom prst="roundRect">
            <a:avLst/>
          </a:prstGeom>
          <a:solidFill>
            <a:sysClr val="windowText" lastClr="000000">
              <a:lumMod val="50000"/>
              <a:lumOff val="50000"/>
            </a:sysClr>
          </a:solidFill>
          <a:ln w="12700" cap="flat" cmpd="sng" algn="ctr">
            <a:noFill/>
            <a:prstDash val="solid"/>
          </a:ln>
          <a:effectLst/>
        </p:spPr>
        <p:txBody>
          <a:bodyPr lIns="108000" tIns="72000" rIns="108000" bIns="108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음성 회의록 자동 문서화 </a:t>
            </a:r>
            <a:r>
              <a:rPr kumimoji="0" lang="en-US" altLang="ko-KR" sz="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Agent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D05860A-1EA0-D537-8EFA-8BE0E84C9AA6}"/>
              </a:ext>
            </a:extLst>
          </p:cNvPr>
          <p:cNvSpPr txBox="1"/>
          <p:nvPr/>
        </p:nvSpPr>
        <p:spPr>
          <a:xfrm>
            <a:off x="6541786" y="5651240"/>
            <a:ext cx="3125133" cy="56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b="1" kern="0" dirty="0" err="1">
                <a:solidFill>
                  <a:prstClr val="black"/>
                </a:solidFill>
              </a:rPr>
              <a:t>프라솔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특화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Agent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로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RFQ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문서와 회의록을</a:t>
            </a:r>
            <a:endParaRPr kumimoji="0" lang="en-US" altLang="ko-KR" sz="11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자동화하여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빠르고 정확한 기술 검토와 대응을 지원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7DA7C04E-3CBE-9AAF-EBEC-0FDEEDEAFF14}"/>
              </a:ext>
            </a:extLst>
          </p:cNvPr>
          <p:cNvSpPr txBox="1"/>
          <p:nvPr/>
        </p:nvSpPr>
        <p:spPr>
          <a:xfrm>
            <a:off x="6744704" y="3245791"/>
            <a:ext cx="2764107" cy="8910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RFQ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문서 텍스트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·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표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·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이미지 및 메타데이터 추출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PPTX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회의록 전문 </a:t>
            </a:r>
            <a:r>
              <a:rPr kumimoji="0" lang="ko-KR" altLang="en-US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파서로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텍스트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·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이미지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·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표 추출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VectorDB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적재 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+ Visual Language Model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기반 검색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·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답변 지원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53AA20DF-9839-BB1D-C040-415F61E79252}"/>
              </a:ext>
            </a:extLst>
          </p:cNvPr>
          <p:cNvSpPr txBox="1"/>
          <p:nvPr/>
        </p:nvSpPr>
        <p:spPr>
          <a:xfrm>
            <a:off x="6744705" y="4763603"/>
            <a:ext cx="2677660" cy="683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Speech To Text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기반 음성 → 대화 스크립트 추출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LLM 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기반 요약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·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회의록 자동 문서화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음성파일 자동 변환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·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저장</a:t>
            </a:r>
          </a:p>
        </p:txBody>
      </p:sp>
      <p:pic>
        <p:nvPicPr>
          <p:cNvPr id="186" name="Picture 6" descr="회의록 아이콘">
            <a:extLst>
              <a:ext uri="{FF2B5EF4-FFF2-40B4-BE49-F238E27FC236}">
                <a16:creationId xmlns:a16="http://schemas.microsoft.com/office/drawing/2014/main" id="{B30656D0-F3ED-8140-011E-5558A7C91F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13002" r="19905" b="17213"/>
          <a:stretch>
            <a:fillRect/>
          </a:stretch>
        </p:blipFill>
        <p:spPr bwMode="auto">
          <a:xfrm>
            <a:off x="8747588" y="2045872"/>
            <a:ext cx="230047" cy="26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7" name="Picture 6" descr="회의록 아이콘">
            <a:extLst>
              <a:ext uri="{FF2B5EF4-FFF2-40B4-BE49-F238E27FC236}">
                <a16:creationId xmlns:a16="http://schemas.microsoft.com/office/drawing/2014/main" id="{5DBA0FE3-E7E4-AFBB-4177-9292DD4F2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8" t="13002" r="19905" b="17213"/>
          <a:stretch>
            <a:fillRect/>
          </a:stretch>
        </p:blipFill>
        <p:spPr bwMode="auto">
          <a:xfrm>
            <a:off x="7111145" y="2819640"/>
            <a:ext cx="326566" cy="3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8" name="Picture 8" descr="회의록과 마이크 아이콘">
            <a:extLst>
              <a:ext uri="{FF2B5EF4-FFF2-40B4-BE49-F238E27FC236}">
                <a16:creationId xmlns:a16="http://schemas.microsoft.com/office/drawing/2014/main" id="{6D1035E8-F76B-2AFA-CF8B-3481B1B0A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0" t="12345" r="12193" b="15493"/>
          <a:stretch>
            <a:fillRect/>
          </a:stretch>
        </p:blipFill>
        <p:spPr bwMode="auto">
          <a:xfrm>
            <a:off x="8747301" y="2408203"/>
            <a:ext cx="261043" cy="27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9" name="Picture 8" descr="회의록과 마이크 아이콘">
            <a:extLst>
              <a:ext uri="{FF2B5EF4-FFF2-40B4-BE49-F238E27FC236}">
                <a16:creationId xmlns:a16="http://schemas.microsoft.com/office/drawing/2014/main" id="{603657FA-9AC4-B071-640E-1F904565F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80" t="12345" r="12193" b="15493"/>
          <a:stretch>
            <a:fillRect/>
          </a:stretch>
        </p:blipFill>
        <p:spPr bwMode="auto">
          <a:xfrm>
            <a:off x="6907675" y="4218354"/>
            <a:ext cx="465521" cy="49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D51E6F9D-49B0-D153-C0F4-114674C6B3DA}"/>
              </a:ext>
            </a:extLst>
          </p:cNvPr>
          <p:cNvSpPr/>
          <p:nvPr/>
        </p:nvSpPr>
        <p:spPr>
          <a:xfrm>
            <a:off x="437672" y="3439199"/>
            <a:ext cx="2764107" cy="1842233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1" name="사각형: 둥근 모서리 190">
            <a:extLst>
              <a:ext uri="{FF2B5EF4-FFF2-40B4-BE49-F238E27FC236}">
                <a16:creationId xmlns:a16="http://schemas.microsoft.com/office/drawing/2014/main" id="{C8E3AF38-3AA8-F41E-8D3E-CC21417011EA}"/>
              </a:ext>
            </a:extLst>
          </p:cNvPr>
          <p:cNvSpPr/>
          <p:nvPr/>
        </p:nvSpPr>
        <p:spPr>
          <a:xfrm>
            <a:off x="437672" y="1534280"/>
            <a:ext cx="2764107" cy="1611837"/>
          </a:xfrm>
          <a:prstGeom prst="roundRect">
            <a:avLst/>
          </a:prstGeom>
          <a:solidFill>
            <a:sysClr val="window" lastClr="FFFFFF">
              <a:lumMod val="85000"/>
            </a:sysClr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1BD47C70-EEB1-00AF-F013-5868E4BF5E88}"/>
              </a:ext>
            </a:extLst>
          </p:cNvPr>
          <p:cNvSpPr/>
          <p:nvPr/>
        </p:nvSpPr>
        <p:spPr>
          <a:xfrm>
            <a:off x="438450" y="1550697"/>
            <a:ext cx="2692886" cy="29179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하드웨어 설계 검증에 적합한 </a:t>
            </a:r>
            <a:r>
              <a:rPr kumimoji="0" lang="ko-KR" altLang="en-US" sz="1100" b="0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챗봇</a:t>
            </a:r>
            <a:r>
              <a:rPr kumimoji="0" lang="ko-KR" altLang="en-US" sz="11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 선정</a:t>
            </a:r>
            <a:endParaRPr kumimoji="0" lang="en-US" altLang="ko-KR" sz="1100" b="0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A436F96-7885-C42E-6532-498EDE6AAFBF}"/>
              </a:ext>
            </a:extLst>
          </p:cNvPr>
          <p:cNvSpPr/>
          <p:nvPr/>
        </p:nvSpPr>
        <p:spPr>
          <a:xfrm>
            <a:off x="431976" y="3445264"/>
            <a:ext cx="2692886" cy="29179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285750" marR="0" lvl="0" indent="-2857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0" i="0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챗봇</a:t>
            </a:r>
            <a:r>
              <a:rPr kumimoji="0" lang="ko-KR" altLang="en-US" sz="1100" b="0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 기반 질문 표본 개발 및 검증</a:t>
            </a:r>
            <a:endParaRPr kumimoji="0" lang="en-US" altLang="ko-KR" sz="1100" b="0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04FBA974-5BB1-6AA5-C608-23F212C0EA8C}"/>
              </a:ext>
            </a:extLst>
          </p:cNvPr>
          <p:cNvSpPr/>
          <p:nvPr/>
        </p:nvSpPr>
        <p:spPr>
          <a:xfrm>
            <a:off x="243525" y="5776500"/>
            <a:ext cx="3082692" cy="54995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표준화에 의한 부품 선정 품질 강화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(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품질 및 역량 강화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)</a:t>
            </a:r>
          </a:p>
          <a:p>
            <a:pPr marL="171450" marR="0" lvl="0" indent="-17145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표본 질문에 의한 부품 선정 검토 시간 단축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(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공수 절감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)</a:t>
            </a:r>
          </a:p>
        </p:txBody>
      </p:sp>
      <p:graphicFrame>
        <p:nvGraphicFramePr>
          <p:cNvPr id="195" name="표 194">
            <a:extLst>
              <a:ext uri="{FF2B5EF4-FFF2-40B4-BE49-F238E27FC236}">
                <a16:creationId xmlns:a16="http://schemas.microsoft.com/office/drawing/2014/main" id="{FB116A21-407F-197A-11C4-52D7A48EB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0432056"/>
              </p:ext>
            </p:extLst>
          </p:nvPr>
        </p:nvGraphicFramePr>
        <p:xfrm>
          <a:off x="564057" y="1916207"/>
          <a:ext cx="2560805" cy="1063752"/>
        </p:xfrm>
        <a:graphic>
          <a:graphicData uri="http://schemas.openxmlformats.org/drawingml/2006/table">
            <a:tbl>
              <a:tblPr/>
              <a:tblGrid>
                <a:gridCol w="463927">
                  <a:extLst>
                    <a:ext uri="{9D8B030D-6E8A-4147-A177-3AD203B41FA5}">
                      <a16:colId xmlns:a16="http://schemas.microsoft.com/office/drawing/2014/main" val="3052528971"/>
                    </a:ext>
                  </a:extLst>
                </a:gridCol>
                <a:gridCol w="599834">
                  <a:extLst>
                    <a:ext uri="{9D8B030D-6E8A-4147-A177-3AD203B41FA5}">
                      <a16:colId xmlns:a16="http://schemas.microsoft.com/office/drawing/2014/main" val="1738478980"/>
                    </a:ext>
                  </a:extLst>
                </a:gridCol>
                <a:gridCol w="531881">
                  <a:extLst>
                    <a:ext uri="{9D8B030D-6E8A-4147-A177-3AD203B41FA5}">
                      <a16:colId xmlns:a16="http://schemas.microsoft.com/office/drawing/2014/main" val="2434615892"/>
                    </a:ext>
                  </a:extLst>
                </a:gridCol>
                <a:gridCol w="422228">
                  <a:extLst>
                    <a:ext uri="{9D8B030D-6E8A-4147-A177-3AD203B41FA5}">
                      <a16:colId xmlns:a16="http://schemas.microsoft.com/office/drawing/2014/main" val="2142055402"/>
                    </a:ext>
                  </a:extLst>
                </a:gridCol>
                <a:gridCol w="542935">
                  <a:extLst>
                    <a:ext uri="{9D8B030D-6E8A-4147-A177-3AD203B41FA5}">
                      <a16:colId xmlns:a16="http://schemas.microsoft.com/office/drawing/2014/main" val="3615199473"/>
                    </a:ext>
                  </a:extLst>
                </a:gridCol>
              </a:tblGrid>
              <a:tr h="434172">
                <a:tc rowSpan="2">
                  <a:txBody>
                    <a:bodyPr/>
                    <a:lstStyle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charset="0"/>
                        </a:rPr>
                        <a:t>개발사</a:t>
                      </a:r>
                    </a:p>
                  </a:txBody>
                  <a:tcPr marL="90005" marR="90005" marT="46783" marB="46783" anchor="ctr" horzOverflow="overflow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endParaRPr kumimoji="1" lang="ko-KR" alt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 charset="0"/>
                      </a:endParaRP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1555660"/>
                  </a:ext>
                </a:extLst>
              </a:tr>
              <a:tr h="346034">
                <a:tc vMerge="1">
                  <a:txBody>
                    <a:bodyPr/>
                    <a:lstStyle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endParaRPr dirty="0"/>
                    </a:p>
                  </a:txBody>
                  <a:tcPr marL="90005" marR="90005" marT="46783" marB="46783" anchor="ctr" horzOverflow="overflow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charset="0"/>
                        </a:rPr>
                        <a:t>OpenAI</a:t>
                      </a:r>
                      <a:endParaRPr kumimoji="1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charset="0"/>
                      </a:endParaRP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charset="0"/>
                        </a:rPr>
                        <a:t>MS</a:t>
                      </a: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charset="0"/>
                        </a:rPr>
                        <a:t>xAI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charset="0"/>
                      </a:endParaRP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charset="0"/>
                        </a:rPr>
                        <a:t>Google</a:t>
                      </a: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510849"/>
                  </a:ext>
                </a:extLst>
              </a:tr>
              <a:tr h="283546">
                <a:tc>
                  <a:txBody>
                    <a:bodyPr/>
                    <a:lstStyle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charset="0"/>
                        </a:rPr>
                        <a:t>챗봇명</a:t>
                      </a:r>
                      <a:endParaRPr kumimoji="1" lang="ko-KR" alt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현대하모니 L" panose="02020603020101020101" pitchFamily="18" charset="-127"/>
                        <a:ea typeface="현대하모니 L" panose="02020603020101020101" pitchFamily="18" charset="-127"/>
                        <a:cs typeface="Arial" charset="0"/>
                      </a:endParaRPr>
                    </a:p>
                  </a:txBody>
                  <a:tcPr marL="90005" marR="90005" marT="46783" marB="46783" anchor="ctr" horzOverflow="overflow">
                    <a:lnL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>
                      <a:lvl1pPr marL="0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78919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57838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43675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915677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394596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873515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352434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831353" algn="l" defTabSz="957838" rtl="0" eaLnBrk="1" latinLnBrk="1" hangingPunct="1">
                        <a:defRPr sz="19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charset="0"/>
                        </a:rPr>
                        <a:t>ChatGPT</a:t>
                      </a: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charset="0"/>
                        </a:rPr>
                        <a:t>Copilot</a:t>
                      </a: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charset="0"/>
                        </a:rPr>
                        <a:t>Grok</a:t>
                      </a: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1pPr>
                      <a:lvl2pPr marL="3714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2pPr>
                      <a:lvl3pPr marL="7429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3pPr>
                      <a:lvl4pPr marL="11144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4pPr>
                      <a:lvl5pPr marL="14859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5pPr>
                      <a:lvl6pPr marL="185737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6pPr>
                      <a:lvl7pPr marL="222885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7pPr>
                      <a:lvl8pPr marL="2600325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8pPr>
                      <a:lvl9pPr marL="2971800" algn="l" defTabSz="742950" rtl="0" eaLnBrk="1" latinLnBrk="1" hangingPunct="1">
                        <a:defRPr sz="1463" kern="1200">
                          <a:solidFill>
                            <a:schemeClr val="tx1"/>
                          </a:solidFill>
                          <a:latin typeface="Trebuchet MS"/>
                          <a:ea typeface="휴먼모음T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굴림" pitchFamily="50" charset="-127"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현대하모니 L" panose="02020603020101020101" pitchFamily="18" charset="-127"/>
                          <a:ea typeface="현대하모니 L" panose="02020603020101020101" pitchFamily="18" charset="-127"/>
                          <a:cs typeface="Arial" charset="0"/>
                        </a:rPr>
                        <a:t>Gemini</a:t>
                      </a:r>
                    </a:p>
                  </a:txBody>
                  <a:tcPr marL="90005" marR="90005" marT="46783" marB="46783" anchor="ctr" horzOverflow="overflow">
                    <a:lnL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9982541"/>
                  </a:ext>
                </a:extLst>
              </a:tr>
            </a:tbl>
          </a:graphicData>
        </a:graphic>
      </p:graphicFrame>
      <p:pic>
        <p:nvPicPr>
          <p:cNvPr id="196" name="Picture 2" descr="챗GPT - 위키백과, 우리 모두의 백과사전">
            <a:extLst>
              <a:ext uri="{FF2B5EF4-FFF2-40B4-BE49-F238E27FC236}">
                <a16:creationId xmlns:a16="http://schemas.microsoft.com/office/drawing/2014/main" id="{1F2F1A01-1884-A68B-2C39-BA79C9A64D5B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228" y="1968875"/>
            <a:ext cx="288000" cy="342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" name="그림 196">
            <a:extLst>
              <a:ext uri="{FF2B5EF4-FFF2-40B4-BE49-F238E27FC236}">
                <a16:creationId xmlns:a16="http://schemas.microsoft.com/office/drawing/2014/main" id="{6E22CEF1-BE71-E065-7FF7-EDEC52372F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08282" y="1974635"/>
            <a:ext cx="343241" cy="330872"/>
          </a:xfrm>
          <a:prstGeom prst="rect">
            <a:avLst/>
          </a:prstGeom>
        </p:spPr>
      </p:pic>
      <p:pic>
        <p:nvPicPr>
          <p:cNvPr id="198" name="그림 197">
            <a:extLst>
              <a:ext uri="{FF2B5EF4-FFF2-40B4-BE49-F238E27FC236}">
                <a16:creationId xmlns:a16="http://schemas.microsoft.com/office/drawing/2014/main" id="{625562A7-7750-5561-17DA-43AE7EBBD36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25527" y="2002708"/>
            <a:ext cx="276316" cy="274723"/>
          </a:xfrm>
          <a:prstGeom prst="rect">
            <a:avLst/>
          </a:prstGeom>
        </p:spPr>
      </p:pic>
      <p:pic>
        <p:nvPicPr>
          <p:cNvPr id="199" name="그림 198">
            <a:extLst>
              <a:ext uri="{FF2B5EF4-FFF2-40B4-BE49-F238E27FC236}">
                <a16:creationId xmlns:a16="http://schemas.microsoft.com/office/drawing/2014/main" id="{2578631B-495C-F6C9-3F84-09996F27747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5872" y="2002708"/>
            <a:ext cx="351692" cy="274723"/>
          </a:xfrm>
          <a:prstGeom prst="rect">
            <a:avLst/>
          </a:prstGeom>
        </p:spPr>
      </p:pic>
      <p:pic>
        <p:nvPicPr>
          <p:cNvPr id="200" name="그림 199">
            <a:extLst>
              <a:ext uri="{FF2B5EF4-FFF2-40B4-BE49-F238E27FC236}">
                <a16:creationId xmlns:a16="http://schemas.microsoft.com/office/drawing/2014/main" id="{D48912D1-31A9-3413-3659-914E38956EE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5133" y="3816364"/>
            <a:ext cx="2532131" cy="1043461"/>
          </a:xfrm>
          <a:prstGeom prst="rect">
            <a:avLst/>
          </a:prstGeom>
        </p:spPr>
      </p:pic>
      <p:sp>
        <p:nvSpPr>
          <p:cNvPr id="201" name="직사각형 200">
            <a:extLst>
              <a:ext uri="{FF2B5EF4-FFF2-40B4-BE49-F238E27FC236}">
                <a16:creationId xmlns:a16="http://schemas.microsoft.com/office/drawing/2014/main" id="{D2814384-7794-2E38-7865-08F80483DF57}"/>
              </a:ext>
            </a:extLst>
          </p:cNvPr>
          <p:cNvSpPr/>
          <p:nvPr/>
        </p:nvSpPr>
        <p:spPr>
          <a:xfrm>
            <a:off x="687037" y="3830702"/>
            <a:ext cx="527538" cy="101488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288D7F6E-D75F-D786-A9B3-6821F8C143DE}"/>
              </a:ext>
            </a:extLst>
          </p:cNvPr>
          <p:cNvSpPr/>
          <p:nvPr/>
        </p:nvSpPr>
        <p:spPr>
          <a:xfrm>
            <a:off x="535321" y="4802938"/>
            <a:ext cx="971786" cy="29179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표본 질문 작성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03" name="타원 202">
            <a:extLst>
              <a:ext uri="{FF2B5EF4-FFF2-40B4-BE49-F238E27FC236}">
                <a16:creationId xmlns:a16="http://schemas.microsoft.com/office/drawing/2014/main" id="{50E7CFA7-90B0-C5C6-C7EB-5D30A108E57B}"/>
              </a:ext>
            </a:extLst>
          </p:cNvPr>
          <p:cNvSpPr/>
          <p:nvPr/>
        </p:nvSpPr>
        <p:spPr>
          <a:xfrm>
            <a:off x="382050" y="4858379"/>
            <a:ext cx="216000" cy="21434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C0504D"/>
            </a:solidFill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1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204" name="직사각형 203">
            <a:extLst>
              <a:ext uri="{FF2B5EF4-FFF2-40B4-BE49-F238E27FC236}">
                <a16:creationId xmlns:a16="http://schemas.microsoft.com/office/drawing/2014/main" id="{307AF403-60EF-F84A-9190-69950FCB0DAC}"/>
              </a:ext>
            </a:extLst>
          </p:cNvPr>
          <p:cNvSpPr/>
          <p:nvPr/>
        </p:nvSpPr>
        <p:spPr>
          <a:xfrm>
            <a:off x="2607078" y="3862332"/>
            <a:ext cx="491705" cy="97683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ot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5" name="직사각형 204">
            <a:extLst>
              <a:ext uri="{FF2B5EF4-FFF2-40B4-BE49-F238E27FC236}">
                <a16:creationId xmlns:a16="http://schemas.microsoft.com/office/drawing/2014/main" id="{CA86BFE7-B2BE-6AD7-6E75-8C2415388B22}"/>
              </a:ext>
            </a:extLst>
          </p:cNvPr>
          <p:cNvSpPr/>
          <p:nvPr/>
        </p:nvSpPr>
        <p:spPr>
          <a:xfrm>
            <a:off x="2394465" y="4805905"/>
            <a:ext cx="902351" cy="29179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회로 설계 검증</a:t>
            </a:r>
            <a:endParaRPr kumimoji="0" lang="en-US" altLang="ko-KR" sz="9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06" name="타원 205">
            <a:extLst>
              <a:ext uri="{FF2B5EF4-FFF2-40B4-BE49-F238E27FC236}">
                <a16:creationId xmlns:a16="http://schemas.microsoft.com/office/drawing/2014/main" id="{FB86F028-F02C-4A49-C5EA-EC575D11E6E6}"/>
              </a:ext>
            </a:extLst>
          </p:cNvPr>
          <p:cNvSpPr/>
          <p:nvPr/>
        </p:nvSpPr>
        <p:spPr>
          <a:xfrm>
            <a:off x="2251767" y="4870110"/>
            <a:ext cx="216000" cy="21434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C0504D"/>
            </a:solidFill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rPr>
              <a:t>2</a:t>
            </a:r>
            <a:endParaRPr kumimoji="0" lang="ko-KR" altLang="en-US" sz="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/>
              <a:ea typeface="휴먼모음T"/>
              <a:cs typeface="+mn-cs"/>
            </a:endParaRPr>
          </a:p>
        </p:txBody>
      </p:sp>
      <p:sp>
        <p:nvSpPr>
          <p:cNvPr id="207" name="화살표: 줄무늬가 있는 오른쪽 206">
            <a:extLst>
              <a:ext uri="{FF2B5EF4-FFF2-40B4-BE49-F238E27FC236}">
                <a16:creationId xmlns:a16="http://schemas.microsoft.com/office/drawing/2014/main" id="{42209A96-4861-68DD-53F0-6C314A2F002E}"/>
              </a:ext>
            </a:extLst>
          </p:cNvPr>
          <p:cNvSpPr/>
          <p:nvPr/>
        </p:nvSpPr>
        <p:spPr>
          <a:xfrm rot="5400000">
            <a:off x="1543704" y="4928005"/>
            <a:ext cx="580292" cy="602459"/>
          </a:xfrm>
          <a:prstGeom prst="stripedRightArrow">
            <a:avLst>
              <a:gd name="adj1" fmla="val 43435"/>
              <a:gd name="adj2" fmla="val 43611"/>
            </a:avLst>
          </a:prstGeom>
          <a:solidFill>
            <a:srgbClr val="FF0000"/>
          </a:solidFill>
          <a:ln w="12700" cap="flat" cmpd="sng" algn="ctr">
            <a:solidFill>
              <a:srgbClr val="C0504D"/>
            </a:solidFill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43C4C161-693C-1A57-768D-ABE0B1ED6068}"/>
              </a:ext>
            </a:extLst>
          </p:cNvPr>
          <p:cNvSpPr/>
          <p:nvPr/>
        </p:nvSpPr>
        <p:spPr>
          <a:xfrm>
            <a:off x="1025208" y="5493232"/>
            <a:ext cx="1688312" cy="291797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/>
                <a:ea typeface="휴먼모음T"/>
                <a:cs typeface="+mn-cs"/>
                <a:sym typeface="Wingdings" panose="05000000000000000000" pitchFamily="2" charset="2"/>
              </a:rPr>
              <a:t>회로 설계 체크시트 개정</a:t>
            </a:r>
            <a:endParaRPr kumimoji="0" lang="en-US" altLang="ko-KR" sz="1200" b="1" i="0" u="sng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/>
              <a:ea typeface="휴먼모음T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209" name="화살표: 아래쪽 208">
            <a:extLst>
              <a:ext uri="{FF2B5EF4-FFF2-40B4-BE49-F238E27FC236}">
                <a16:creationId xmlns:a16="http://schemas.microsoft.com/office/drawing/2014/main" id="{21A49C1D-9EFE-3165-DC32-875BF9A8A45A}"/>
              </a:ext>
            </a:extLst>
          </p:cNvPr>
          <p:cNvSpPr/>
          <p:nvPr/>
        </p:nvSpPr>
        <p:spPr>
          <a:xfrm>
            <a:off x="1658026" y="3039983"/>
            <a:ext cx="368725" cy="443360"/>
          </a:xfrm>
          <a:prstGeom prst="downArrow">
            <a:avLst/>
          </a:prstGeom>
          <a:solidFill>
            <a:sysClr val="windowText" lastClr="000000"/>
          </a:solidFill>
          <a:ln w="12700" cap="flat" cmpd="sng" algn="ctr">
            <a:noFill/>
            <a:prstDash val="solid"/>
          </a:ln>
          <a:effectLst/>
        </p:spPr>
        <p:txBody>
          <a:bodyPr lIns="108000" tIns="36000" rIns="108000" bIns="36000" rtlCol="0" anchor="ctr"/>
          <a:lstStyle/>
          <a:p>
            <a:pPr marL="0" marR="0" lvl="0" indent="0" algn="ctr" defTabSz="9144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7289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824F6-DB84-5211-9840-3F186F470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FFDECCE3-BC38-6A1B-A63F-4C733AE29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SW 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개발환경 변화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044F31-BDEF-A205-1A73-87C64EF3C3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33"/>
          <a:stretch>
            <a:fillRect/>
          </a:stretch>
        </p:blipFill>
        <p:spPr>
          <a:xfrm>
            <a:off x="802321" y="1429589"/>
            <a:ext cx="5661364" cy="322036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964456-280E-B54B-CE54-9AE28FEEC07E}"/>
              </a:ext>
            </a:extLst>
          </p:cNvPr>
          <p:cNvSpPr txBox="1"/>
          <p:nvPr/>
        </p:nvSpPr>
        <p:spPr>
          <a:xfrm>
            <a:off x="831789" y="1070317"/>
            <a:ext cx="5602427" cy="33361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&lt;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빅테크 기업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&amp;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스타트업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 2023~2024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년 직급별 신규 채용 인원 증감률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&gt;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E76A48-7091-F014-8028-FB8AF42D5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77" y="1429588"/>
            <a:ext cx="2522074" cy="3220365"/>
          </a:xfrm>
          <a:prstGeom prst="rect">
            <a:avLst/>
          </a:prstGeom>
          <a:ln>
            <a:solidFill>
              <a:schemeClr val="tx1">
                <a:lumMod val="60000"/>
                <a:lumOff val="40000"/>
              </a:schemeClr>
            </a:solidFill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0F97CF7-AC2D-8174-363E-34BDB5ECB05C}"/>
              </a:ext>
            </a:extLst>
          </p:cNvPr>
          <p:cNvGrpSpPr/>
          <p:nvPr/>
        </p:nvGrpSpPr>
        <p:grpSpPr>
          <a:xfrm>
            <a:off x="5368240" y="5253776"/>
            <a:ext cx="877183" cy="1042704"/>
            <a:chOff x="5443969" y="5246700"/>
            <a:chExt cx="877183" cy="104270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DCA0D54A-6882-862C-2632-9F9D7047457D}"/>
                </a:ext>
              </a:extLst>
            </p:cNvPr>
            <p:cNvSpPr/>
            <p:nvPr/>
          </p:nvSpPr>
          <p:spPr bwMode="ltGray">
            <a:xfrm>
              <a:off x="5443969" y="5246700"/>
              <a:ext cx="854053" cy="1039716"/>
            </a:xfrm>
            <a:prstGeom prst="roundRect">
              <a:avLst/>
            </a:prstGeom>
            <a:solidFill>
              <a:srgbClr val="E8EDF4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Picture 2" descr="생성된 이미지">
              <a:extLst>
                <a:ext uri="{FF2B5EF4-FFF2-40B4-BE49-F238E27FC236}">
                  <a16:creationId xmlns:a16="http://schemas.microsoft.com/office/drawing/2014/main" id="{0D6C3B77-9225-5BC4-1817-A311F10CF3A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79" t="8259" r="3158" b="6435"/>
            <a:stretch>
              <a:fillRect/>
            </a:stretch>
          </p:blipFill>
          <p:spPr bwMode="auto">
            <a:xfrm>
              <a:off x="5494951" y="5249004"/>
              <a:ext cx="826201" cy="1040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4C40FFA6-CED7-0101-F14C-6568BB13BBC6}"/>
              </a:ext>
            </a:extLst>
          </p:cNvPr>
          <p:cNvGrpSpPr/>
          <p:nvPr/>
        </p:nvGrpSpPr>
        <p:grpSpPr>
          <a:xfrm>
            <a:off x="806801" y="5253137"/>
            <a:ext cx="878132" cy="1040355"/>
            <a:chOff x="472276" y="5271101"/>
            <a:chExt cx="878132" cy="1040355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7AA7CF21-FD9F-2335-3E9D-5F98D64859D7}"/>
                </a:ext>
              </a:extLst>
            </p:cNvPr>
            <p:cNvSpPr/>
            <p:nvPr/>
          </p:nvSpPr>
          <p:spPr bwMode="ltGray">
            <a:xfrm>
              <a:off x="472276" y="5271101"/>
              <a:ext cx="854053" cy="1039716"/>
            </a:xfrm>
            <a:prstGeom prst="roundRect">
              <a:avLst/>
            </a:prstGeom>
            <a:solidFill>
              <a:srgbClr val="E8EDF4"/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2" descr="생성된 이미지">
              <a:extLst>
                <a:ext uri="{FF2B5EF4-FFF2-40B4-BE49-F238E27FC236}">
                  <a16:creationId xmlns:a16="http://schemas.microsoft.com/office/drawing/2014/main" id="{FBB4ED0D-B8CC-4357-C1D9-0BEB8050FF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9" t="23942" r="53830" b="5805"/>
            <a:stretch>
              <a:fillRect/>
            </a:stretch>
          </p:blipFill>
          <p:spPr bwMode="auto">
            <a:xfrm>
              <a:off x="496355" y="5271740"/>
              <a:ext cx="854053" cy="1039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9E50AEB-2A20-D357-84A1-A9F2B023EBCF}"/>
              </a:ext>
            </a:extLst>
          </p:cNvPr>
          <p:cNvSpPr txBox="1"/>
          <p:nvPr/>
        </p:nvSpPr>
        <p:spPr>
          <a:xfrm>
            <a:off x="1620267" y="5194495"/>
            <a:ext cx="3008697" cy="107529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프로젝트 기본 구조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&amp; </a:t>
            </a:r>
            <a:r>
              <a:rPr kumimoji="0" lang="ko-KR" altLang="en-US" sz="1100" b="0" i="0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반복 코드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디버깅과 테스트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및</a:t>
            </a:r>
            <a:r>
              <a:rPr lang="ko-KR" altLang="en-US" sz="11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100" dirty="0">
                <a:solidFill>
                  <a:srgbClr val="0070C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문서화</a:t>
            </a:r>
            <a:endParaRPr kumimoji="0" lang="en-US" altLang="ko-KR" sz="1100" b="0" i="0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간단한 코드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수정 및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리팩토링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100" b="1" u="sng" dirty="0">
                <a:solidFill>
                  <a:srgbClr val="A2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 전통적 주니어 업무들 </a:t>
            </a:r>
            <a:r>
              <a:rPr lang="en-US" altLang="ko-KR" sz="1100" b="1" u="sng" dirty="0">
                <a:solidFill>
                  <a:srgbClr val="A2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  <a:r>
              <a:rPr lang="ko-KR" altLang="en-US" sz="1100" b="1" u="sng" dirty="0">
                <a:solidFill>
                  <a:srgbClr val="A2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대체</a:t>
            </a:r>
            <a:endParaRPr kumimoji="0" lang="en-US" altLang="ko-KR" sz="1100" b="1" i="0" u="sng" strike="noStrike" kern="1200" cap="none" spc="0" normalizeH="0" baseline="0" noProof="0" dirty="0">
              <a:ln>
                <a:noFill/>
              </a:ln>
              <a:solidFill>
                <a:srgbClr val="A20000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7E4530-6C33-105A-124A-2B994BAC44CC}"/>
              </a:ext>
            </a:extLst>
          </p:cNvPr>
          <p:cNvSpPr txBox="1"/>
          <p:nvPr/>
        </p:nvSpPr>
        <p:spPr>
          <a:xfrm>
            <a:off x="6204132" y="5194495"/>
            <a:ext cx="3008696" cy="1068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latinLnBrk="1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시스템 아키텍처 설계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복잡한 문제 해결과 의사 결정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1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멘토링과 팀 리더십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100" b="1" u="sng" dirty="0">
                <a:solidFill>
                  <a:srgbClr val="A2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 시니어 개발자 </a:t>
            </a:r>
            <a:r>
              <a:rPr lang="ko-KR" altLang="en-US" sz="1100" b="1" u="sng" dirty="0" err="1">
                <a:solidFill>
                  <a:srgbClr val="A2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보유역랑</a:t>
            </a:r>
            <a:r>
              <a:rPr lang="ko-KR" altLang="en-US" sz="1100" b="1" u="sng" dirty="0">
                <a:solidFill>
                  <a:srgbClr val="A2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</a:t>
            </a:r>
            <a:r>
              <a:rPr lang="en-US" altLang="ko-KR" sz="1100" b="1" u="sng" dirty="0">
                <a:solidFill>
                  <a:srgbClr val="A2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  <a:r>
              <a:rPr lang="ko-KR" altLang="en-US" sz="1100" b="1" u="sng" dirty="0">
                <a:solidFill>
                  <a:srgbClr val="A2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대체 어려움</a:t>
            </a:r>
            <a:endParaRPr lang="en-US" altLang="ko-KR" sz="1100" b="1" u="sng" dirty="0">
              <a:solidFill>
                <a:srgbClr val="A2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0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A3849-7EEE-E0D7-2084-FB78D6133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그림 96">
            <a:extLst>
              <a:ext uri="{FF2B5EF4-FFF2-40B4-BE49-F238E27FC236}">
                <a16:creationId xmlns:a16="http://schemas.microsoft.com/office/drawing/2014/main" id="{06661DE0-0FD9-14C7-5C98-298FA1F41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885430">
            <a:off x="3597162" y="4374131"/>
            <a:ext cx="2126096" cy="683687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95217730-CE23-5A0C-D994-0941565C1A69}"/>
              </a:ext>
            </a:extLst>
          </p:cNvPr>
          <p:cNvSpPr/>
          <p:nvPr/>
        </p:nvSpPr>
        <p:spPr bwMode="ltGray">
          <a:xfrm>
            <a:off x="327951" y="1097003"/>
            <a:ext cx="5514540" cy="458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 ●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개발 과정을 통해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생성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되는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2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가지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: </a:t>
            </a: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Document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,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 </a:t>
            </a:r>
            <a:r>
              <a:rPr kumimoji="0" lang="en-US" altLang="ko-KR" sz="1400" b="1" i="0" u="sng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Code</a:t>
            </a: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31827265-28F5-8ABB-8528-0934D90EA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SW 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개발에서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 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는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?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AB88DAA-4CAF-4D48-7D2E-2A530806BC82}"/>
              </a:ext>
            </a:extLst>
          </p:cNvPr>
          <p:cNvGrpSpPr/>
          <p:nvPr/>
        </p:nvGrpSpPr>
        <p:grpSpPr>
          <a:xfrm>
            <a:off x="4126609" y="2286103"/>
            <a:ext cx="5431726" cy="4023216"/>
            <a:chOff x="4126609" y="2286103"/>
            <a:chExt cx="5431726" cy="4023216"/>
          </a:xfrm>
        </p:grpSpPr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9794AD1-1182-C115-ED24-2DAD3E081104}"/>
                </a:ext>
              </a:extLst>
            </p:cNvPr>
            <p:cNvGrpSpPr/>
            <p:nvPr/>
          </p:nvGrpSpPr>
          <p:grpSpPr>
            <a:xfrm>
              <a:off x="4126609" y="2286103"/>
              <a:ext cx="5431726" cy="3993340"/>
              <a:chOff x="4136505" y="2384092"/>
              <a:chExt cx="5431726" cy="3993340"/>
            </a:xfrm>
          </p:grpSpPr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E0308A6F-5AA0-F7A2-F784-EBA6753F2CF6}"/>
                  </a:ext>
                </a:extLst>
              </p:cNvPr>
              <p:cNvSpPr/>
              <p:nvPr/>
            </p:nvSpPr>
            <p:spPr bwMode="ltGray">
              <a:xfrm flipH="1">
                <a:off x="5361963" y="4900781"/>
                <a:ext cx="1296144" cy="683321"/>
              </a:xfrm>
              <a:prstGeom prst="parallelogram">
                <a:avLst>
                  <a:gd name="adj" fmla="val 54738"/>
                </a:avLst>
              </a:prstGeom>
              <a:solidFill>
                <a:srgbClr val="A0B4C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굴림체"/>
                  </a:rPr>
                  <a:t>Module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  <a:ea typeface="굴림체"/>
                  </a:rPr>
                  <a:t>Design</a:t>
                </a:r>
                <a:endParaRPr kumimoji="0" lang="ko-KR" altLang="en-US" sz="100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rial"/>
                  <a:ea typeface="굴림체"/>
                </a:endParaRPr>
              </a:p>
            </p:txBody>
          </p:sp>
          <p:sp>
            <p:nvSpPr>
              <p:cNvPr id="14" name="사다리꼴 13">
                <a:extLst>
                  <a:ext uri="{FF2B5EF4-FFF2-40B4-BE49-F238E27FC236}">
                    <a16:creationId xmlns:a16="http://schemas.microsoft.com/office/drawing/2014/main" id="{20DC1837-DA6E-1784-5CE2-B2BC596C749D}"/>
                  </a:ext>
                </a:extLst>
              </p:cNvPr>
              <p:cNvSpPr/>
              <p:nvPr/>
            </p:nvSpPr>
            <p:spPr bwMode="ltGray">
              <a:xfrm flipV="1">
                <a:off x="5767864" y="5666147"/>
                <a:ext cx="1853102" cy="711285"/>
              </a:xfrm>
              <a:prstGeom prst="trapezoid">
                <a:avLst>
                  <a:gd name="adj" fmla="val 53470"/>
                </a:avLst>
              </a:prstGeom>
              <a:solidFill>
                <a:srgbClr val="5678A9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굴림체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2AB5A45-B8F2-952B-309D-4BAC6122BEAC}"/>
                  </a:ext>
                </a:extLst>
              </p:cNvPr>
              <p:cNvSpPr txBox="1"/>
              <p:nvPr/>
            </p:nvSpPr>
            <p:spPr>
              <a:xfrm>
                <a:off x="6418644" y="5858129"/>
                <a:ext cx="634789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굴림체"/>
                  </a:rPr>
                  <a:t>Coding &amp;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  <a:ea typeface="굴림체"/>
                  </a:rPr>
                  <a:t>Static Test</a:t>
                </a:r>
                <a:endParaRPr kumimoji="0" lang="ko-KR" altLang="en-US" sz="105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굴림체"/>
                </a:endParaRPr>
              </a:p>
            </p:txBody>
          </p: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B958532E-C535-8BB5-1A54-0B01EE5F3073}"/>
                  </a:ext>
                </a:extLst>
              </p:cNvPr>
              <p:cNvCxnSpPr>
                <a:cxnSpLocks/>
                <a:stCxn id="12" idx="5"/>
              </p:cNvCxnSpPr>
              <p:nvPr/>
            </p:nvCxnSpPr>
            <p:spPr>
              <a:xfrm flipV="1">
                <a:off x="6471088" y="5233315"/>
                <a:ext cx="46800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26" name="직선 화살표 연결선 25">
                <a:extLst>
                  <a:ext uri="{FF2B5EF4-FFF2-40B4-BE49-F238E27FC236}">
                    <a16:creationId xmlns:a16="http://schemas.microsoft.com/office/drawing/2014/main" id="{F954BDAA-8CBF-FFBB-3FE4-C7AB7C38A4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6759" y="3286236"/>
                <a:ext cx="78661" cy="10513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DBE2D341-73C7-0D87-0C7E-41026B92AE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70750" y="5574975"/>
                <a:ext cx="45252" cy="986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tailEnd type="triangle"/>
              </a:ln>
              <a:effectLst/>
            </p:spPr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CEC59E2-81FA-EFAA-BF67-28CE55FD1E84}"/>
                  </a:ext>
                </a:extLst>
              </p:cNvPr>
              <p:cNvSpPr txBox="1"/>
              <p:nvPr/>
            </p:nvSpPr>
            <p:spPr>
              <a:xfrm>
                <a:off x="6418644" y="4982827"/>
                <a:ext cx="46807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Arial"/>
                    <a:ea typeface="굴림체"/>
                  </a:rPr>
                  <a:t>Testcase</a:t>
                </a:r>
                <a:endParaRPr kumimoji="0" lang="ko-KR" altLang="en-US" sz="900" i="0" u="none" strike="noStrike" kern="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rial"/>
                  <a:ea typeface="굴림체"/>
                </a:endParaRPr>
              </a:p>
            </p:txBody>
          </p:sp>
          <p:sp>
            <p:nvSpPr>
              <p:cNvPr id="20" name="평행 사변형 19">
                <a:extLst>
                  <a:ext uri="{FF2B5EF4-FFF2-40B4-BE49-F238E27FC236}">
                    <a16:creationId xmlns:a16="http://schemas.microsoft.com/office/drawing/2014/main" id="{5C1DF553-0CE9-E48F-6730-272E9B6409DC}"/>
                  </a:ext>
                </a:extLst>
              </p:cNvPr>
              <p:cNvSpPr/>
              <p:nvPr/>
            </p:nvSpPr>
            <p:spPr bwMode="ltGray">
              <a:xfrm>
                <a:off x="6730115" y="4900781"/>
                <a:ext cx="1296144" cy="683321"/>
              </a:xfrm>
              <a:prstGeom prst="parallelogram">
                <a:avLst>
                  <a:gd name="adj" fmla="val 54738"/>
                </a:avLst>
              </a:prstGeom>
              <a:solidFill>
                <a:srgbClr val="A0B4CF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Unit</a:t>
                </a:r>
              </a:p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Test</a:t>
                </a:r>
                <a:endParaRPr lang="ko-KR" altLang="en-US" sz="1000" kern="0" dirty="0">
                  <a:solidFill>
                    <a:srgbClr val="080808"/>
                  </a:solidFill>
                  <a:latin typeface="Arial"/>
                  <a:ea typeface="굴림체"/>
                </a:endParaRPr>
              </a:p>
            </p:txBody>
          </p:sp>
          <p:sp>
            <p:nvSpPr>
              <p:cNvPr id="27" name="평행 사변형 26">
                <a:extLst>
                  <a:ext uri="{FF2B5EF4-FFF2-40B4-BE49-F238E27FC236}">
                    <a16:creationId xmlns:a16="http://schemas.microsoft.com/office/drawing/2014/main" id="{11ABBF03-1A51-4D83-ED2F-9B714BD553F9}"/>
                  </a:ext>
                </a:extLst>
              </p:cNvPr>
              <p:cNvSpPr/>
              <p:nvPr/>
            </p:nvSpPr>
            <p:spPr bwMode="ltGray">
              <a:xfrm flipH="1">
                <a:off x="4955467" y="4127984"/>
                <a:ext cx="1296144" cy="683321"/>
              </a:xfrm>
              <a:prstGeom prst="parallelogram">
                <a:avLst>
                  <a:gd name="adj" fmla="val 54738"/>
                </a:avLst>
              </a:prstGeom>
              <a:solidFill>
                <a:srgbClr val="C2CFE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defRPr/>
                </a:pPr>
                <a:r>
                  <a:rPr lang="en-US" altLang="ko-KR" sz="1000" kern="0" dirty="0">
                    <a:latin typeface="Arial"/>
                    <a:ea typeface="굴림체"/>
                  </a:rPr>
                  <a:t>Architecture</a:t>
                </a:r>
              </a:p>
              <a:p>
                <a:pPr lvl="0" algn="ctr">
                  <a:defRPr/>
                </a:pPr>
                <a:r>
                  <a:rPr lang="en-US" altLang="ko-KR" sz="1000" kern="0" dirty="0">
                    <a:latin typeface="Arial"/>
                    <a:ea typeface="굴림체"/>
                  </a:rPr>
                  <a:t>Design</a:t>
                </a:r>
                <a:endParaRPr lang="ko-KR" altLang="en-US" sz="1000" kern="0" dirty="0">
                  <a:latin typeface="Arial"/>
                  <a:ea typeface="굴림체"/>
                </a:endParaRPr>
              </a:p>
            </p:txBody>
          </p:sp>
          <p:sp>
            <p:nvSpPr>
              <p:cNvPr id="29" name="평행 사변형 28">
                <a:extLst>
                  <a:ext uri="{FF2B5EF4-FFF2-40B4-BE49-F238E27FC236}">
                    <a16:creationId xmlns:a16="http://schemas.microsoft.com/office/drawing/2014/main" id="{5E9B2200-F5C3-F72A-BEB6-3A28830EE85F}"/>
                  </a:ext>
                </a:extLst>
              </p:cNvPr>
              <p:cNvSpPr/>
              <p:nvPr/>
            </p:nvSpPr>
            <p:spPr bwMode="ltGray">
              <a:xfrm flipH="1">
                <a:off x="4545899" y="3365969"/>
                <a:ext cx="1296144" cy="683321"/>
              </a:xfrm>
              <a:prstGeom prst="parallelogram">
                <a:avLst>
                  <a:gd name="adj" fmla="val 54738"/>
                </a:avLst>
              </a:prstGeom>
              <a:solidFill>
                <a:srgbClr val="DBE3ED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SW</a:t>
                </a:r>
              </a:p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Requirement</a:t>
                </a:r>
                <a:endParaRPr lang="ko-KR" altLang="en-US" sz="1000" kern="0" dirty="0">
                  <a:solidFill>
                    <a:srgbClr val="080808"/>
                  </a:solidFill>
                  <a:latin typeface="Arial"/>
                  <a:ea typeface="굴림체"/>
                </a:endParaRPr>
              </a:p>
            </p:txBody>
          </p:sp>
          <p:sp>
            <p:nvSpPr>
              <p:cNvPr id="45" name="평행 사변형 44">
                <a:extLst>
                  <a:ext uri="{FF2B5EF4-FFF2-40B4-BE49-F238E27FC236}">
                    <a16:creationId xmlns:a16="http://schemas.microsoft.com/office/drawing/2014/main" id="{37BBE6BA-91F5-4D54-9711-E416734A7277}"/>
                  </a:ext>
                </a:extLst>
              </p:cNvPr>
              <p:cNvSpPr/>
              <p:nvPr/>
            </p:nvSpPr>
            <p:spPr bwMode="ltGray">
              <a:xfrm flipH="1">
                <a:off x="4136505" y="2603954"/>
                <a:ext cx="1296144" cy="683321"/>
              </a:xfrm>
              <a:prstGeom prst="parallelogram">
                <a:avLst>
                  <a:gd name="adj" fmla="val 54738"/>
                </a:avLst>
              </a:prstGeom>
              <a:solidFill>
                <a:srgbClr val="E8EDF4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System</a:t>
                </a:r>
              </a:p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Requirement</a:t>
                </a:r>
                <a:endParaRPr lang="ko-KR" altLang="en-US" sz="1000" kern="0" dirty="0">
                  <a:solidFill>
                    <a:srgbClr val="080808"/>
                  </a:solidFill>
                  <a:latin typeface="Arial"/>
                  <a:ea typeface="굴림체"/>
                </a:endParaRPr>
              </a:p>
            </p:txBody>
          </p:sp>
          <p:sp>
            <p:nvSpPr>
              <p:cNvPr id="46" name="평행 사변형 45">
                <a:extLst>
                  <a:ext uri="{FF2B5EF4-FFF2-40B4-BE49-F238E27FC236}">
                    <a16:creationId xmlns:a16="http://schemas.microsoft.com/office/drawing/2014/main" id="{32DC0FDF-1D30-D0E8-CA8E-65E0B08C7CDE}"/>
                  </a:ext>
                </a:extLst>
              </p:cNvPr>
              <p:cNvSpPr/>
              <p:nvPr/>
            </p:nvSpPr>
            <p:spPr bwMode="ltGray">
              <a:xfrm>
                <a:off x="7131075" y="4127984"/>
                <a:ext cx="1296144" cy="683321"/>
              </a:xfrm>
              <a:prstGeom prst="parallelogram">
                <a:avLst>
                  <a:gd name="adj" fmla="val 54738"/>
                </a:avLst>
              </a:prstGeom>
              <a:solidFill>
                <a:srgbClr val="C2CFE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Integration</a:t>
                </a:r>
              </a:p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Test</a:t>
                </a:r>
                <a:endParaRPr lang="ko-KR" altLang="en-US" sz="1000" kern="0" dirty="0">
                  <a:solidFill>
                    <a:srgbClr val="080808"/>
                  </a:solidFill>
                  <a:latin typeface="Arial"/>
                  <a:ea typeface="굴림체"/>
                </a:endParaRPr>
              </a:p>
            </p:txBody>
          </p:sp>
          <p:sp>
            <p:nvSpPr>
              <p:cNvPr id="47" name="평행 사변형 46">
                <a:extLst>
                  <a:ext uri="{FF2B5EF4-FFF2-40B4-BE49-F238E27FC236}">
                    <a16:creationId xmlns:a16="http://schemas.microsoft.com/office/drawing/2014/main" id="{2A52B5EE-77DE-584F-A061-FC616FCA6D04}"/>
                  </a:ext>
                </a:extLst>
              </p:cNvPr>
              <p:cNvSpPr/>
              <p:nvPr/>
            </p:nvSpPr>
            <p:spPr bwMode="ltGray">
              <a:xfrm>
                <a:off x="7542256" y="3365969"/>
                <a:ext cx="1296144" cy="683321"/>
              </a:xfrm>
              <a:prstGeom prst="parallelogram">
                <a:avLst>
                  <a:gd name="adj" fmla="val 54738"/>
                </a:avLst>
              </a:prstGeom>
              <a:solidFill>
                <a:srgbClr val="DBE3ED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SW</a:t>
                </a:r>
              </a:p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Qualification</a:t>
                </a:r>
              </a:p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Test</a:t>
                </a:r>
                <a:endParaRPr lang="ko-KR" altLang="en-US" sz="1000" kern="0" dirty="0">
                  <a:solidFill>
                    <a:srgbClr val="080808"/>
                  </a:solidFill>
                  <a:latin typeface="Arial"/>
                  <a:ea typeface="굴림체"/>
                </a:endParaRPr>
              </a:p>
            </p:txBody>
          </p:sp>
          <p:sp>
            <p:nvSpPr>
              <p:cNvPr id="49" name="평행 사변형 48">
                <a:extLst>
                  <a:ext uri="{FF2B5EF4-FFF2-40B4-BE49-F238E27FC236}">
                    <a16:creationId xmlns:a16="http://schemas.microsoft.com/office/drawing/2014/main" id="{1846256D-CC5F-DE47-5112-4A239E5D47EE}"/>
                  </a:ext>
                </a:extLst>
              </p:cNvPr>
              <p:cNvSpPr/>
              <p:nvPr/>
            </p:nvSpPr>
            <p:spPr bwMode="ltGray">
              <a:xfrm>
                <a:off x="7956387" y="2603954"/>
                <a:ext cx="1296144" cy="683321"/>
              </a:xfrm>
              <a:prstGeom prst="parallelogram">
                <a:avLst>
                  <a:gd name="adj" fmla="val 54738"/>
                </a:avLst>
              </a:prstGeom>
              <a:solidFill>
                <a:srgbClr val="E8EDF4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System</a:t>
                </a:r>
              </a:p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Qualification</a:t>
                </a:r>
              </a:p>
              <a:p>
                <a:pPr lvl="0" algn="ctr">
                  <a:defRPr/>
                </a:pPr>
                <a:r>
                  <a:rPr lang="en-US" altLang="ko-KR" sz="1000" kern="0" dirty="0">
                    <a:solidFill>
                      <a:srgbClr val="080808"/>
                    </a:solidFill>
                    <a:latin typeface="Arial"/>
                    <a:ea typeface="굴림체"/>
                  </a:rPr>
                  <a:t>Test</a:t>
                </a:r>
                <a:endParaRPr lang="ko-KR" altLang="en-US" sz="1000" kern="0" dirty="0">
                  <a:solidFill>
                    <a:srgbClr val="080808"/>
                  </a:solidFill>
                  <a:latin typeface="Arial"/>
                  <a:ea typeface="굴림체"/>
                </a:endParaRPr>
              </a:p>
            </p:txBody>
          </p:sp>
          <p:cxnSp>
            <p:nvCxnSpPr>
              <p:cNvPr id="56" name="직선 화살표 연결선 55">
                <a:extLst>
                  <a:ext uri="{FF2B5EF4-FFF2-40B4-BE49-F238E27FC236}">
                    <a16:creationId xmlns:a16="http://schemas.microsoft.com/office/drawing/2014/main" id="{5A803FAE-B21E-9E1A-E284-0B7D73501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9974" y="4021998"/>
                <a:ext cx="78661" cy="10513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id="{A666A236-6211-2411-CACB-D5A3D4FAFB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8435" y="4800030"/>
                <a:ext cx="78661" cy="10513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id="{D00A188F-8BC0-E8AF-2289-CB93E93AC2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5128" y="5556114"/>
                <a:ext cx="78661" cy="105134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D1D7E717-48BF-341E-F6BA-82CF4DCDCE0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36040" y="4797152"/>
                <a:ext cx="45252" cy="986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1" name="직선 화살표 연결선 60">
                <a:extLst>
                  <a:ext uri="{FF2B5EF4-FFF2-40B4-BE49-F238E27FC236}">
                    <a16:creationId xmlns:a16="http://schemas.microsoft.com/office/drawing/2014/main" id="{74A7A868-4585-7FD8-07F8-1AA3E00FE8D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32084" y="4041068"/>
                <a:ext cx="45252" cy="986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2" name="직선 화살표 연결선 61">
                <a:extLst>
                  <a:ext uri="{FF2B5EF4-FFF2-40B4-BE49-F238E27FC236}">
                    <a16:creationId xmlns:a16="http://schemas.microsoft.com/office/drawing/2014/main" id="{D5B5258B-846B-49A0-34CA-20F91E169F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64132" y="3258389"/>
                <a:ext cx="45252" cy="98603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3" name="직선 화살표 연결선 62">
                <a:extLst>
                  <a:ext uri="{FF2B5EF4-FFF2-40B4-BE49-F238E27FC236}">
                    <a16:creationId xmlns:a16="http://schemas.microsoft.com/office/drawing/2014/main" id="{F367EFA5-42D6-0ACD-3131-48C5028158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69124" y="4471576"/>
                <a:ext cx="122400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93E6BAAF-3A8D-8B87-1091-541C0E9DFBE3}"/>
                  </a:ext>
                </a:extLst>
              </p:cNvPr>
              <p:cNvSpPr txBox="1"/>
              <p:nvPr/>
            </p:nvSpPr>
            <p:spPr>
              <a:xfrm>
                <a:off x="6418644" y="4281120"/>
                <a:ext cx="46807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Arial"/>
                    <a:ea typeface="굴림체"/>
                  </a:rPr>
                  <a:t>Testcase</a:t>
                </a:r>
                <a:endParaRPr kumimoji="0" lang="ko-KR" altLang="en-US" sz="900" i="0" u="none" strike="noStrike" kern="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rial"/>
                  <a:ea typeface="굴림체"/>
                </a:endParaRPr>
              </a:p>
            </p:txBody>
          </p:sp>
          <p:cxnSp>
            <p:nvCxnSpPr>
              <p:cNvPr id="65" name="직선 화살표 연결선 64">
                <a:extLst>
                  <a:ext uri="{FF2B5EF4-FFF2-40B4-BE49-F238E27FC236}">
                    <a16:creationId xmlns:a16="http://schemas.microsoft.com/office/drawing/2014/main" id="{CE94EC6C-E743-43BB-43DC-84375BB08B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16627" y="3695153"/>
                <a:ext cx="212400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BE13CF79-9CC9-540A-B782-68D3A3E0E0FE}"/>
                  </a:ext>
                </a:extLst>
              </p:cNvPr>
              <p:cNvSpPr txBox="1"/>
              <p:nvPr/>
            </p:nvSpPr>
            <p:spPr>
              <a:xfrm>
                <a:off x="6418644" y="3470830"/>
                <a:ext cx="46807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Arial"/>
                    <a:ea typeface="굴림체"/>
                  </a:rPr>
                  <a:t>Testcase</a:t>
                </a:r>
                <a:endParaRPr kumimoji="0" lang="ko-KR" altLang="en-US" sz="900" i="0" u="none" strike="noStrike" kern="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rial"/>
                  <a:ea typeface="굴림체"/>
                </a:endParaRPr>
              </a:p>
            </p:txBody>
          </p:sp>
          <p:cxnSp>
            <p:nvCxnSpPr>
              <p:cNvPr id="67" name="직선 화살표 연결선 66">
                <a:extLst>
                  <a:ext uri="{FF2B5EF4-FFF2-40B4-BE49-F238E27FC236}">
                    <a16:creationId xmlns:a16="http://schemas.microsoft.com/office/drawing/2014/main" id="{43A885B2-00FB-362D-C6D9-78B397B21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22661" y="2918731"/>
                <a:ext cx="291600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28374E"/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B23893D-D394-328E-C69C-F517EB6B5CBF}"/>
                  </a:ext>
                </a:extLst>
              </p:cNvPr>
              <p:cNvSpPr txBox="1"/>
              <p:nvPr/>
            </p:nvSpPr>
            <p:spPr>
              <a:xfrm>
                <a:off x="6418644" y="2722027"/>
                <a:ext cx="468077" cy="1384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Arial"/>
                    <a:ea typeface="굴림체"/>
                  </a:rPr>
                  <a:t>Testcase</a:t>
                </a:r>
                <a:endParaRPr kumimoji="0" lang="ko-KR" altLang="en-US" sz="900" i="0" u="none" strike="noStrike" kern="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rial"/>
                  <a:ea typeface="굴림체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15A2B74-C050-5354-DF41-6C739679A0DA}"/>
                  </a:ext>
                </a:extLst>
              </p:cNvPr>
              <p:cNvSpPr txBox="1"/>
              <p:nvPr/>
            </p:nvSpPr>
            <p:spPr>
              <a:xfrm>
                <a:off x="4136505" y="2389997"/>
                <a:ext cx="1466965" cy="162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Arial"/>
                    <a:ea typeface="굴림체"/>
                  </a:rPr>
                  <a:t>Developer’s life Cycle</a:t>
                </a:r>
                <a:endPara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rial"/>
                  <a:ea typeface="굴림체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15B8A46-C630-B70B-8226-98EA087333E8}"/>
                  </a:ext>
                </a:extLst>
              </p:cNvPr>
              <p:cNvSpPr txBox="1"/>
              <p:nvPr/>
            </p:nvSpPr>
            <p:spPr>
              <a:xfrm>
                <a:off x="8364132" y="2384092"/>
                <a:ext cx="1204099" cy="162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Arial"/>
                    <a:ea typeface="굴림체"/>
                  </a:rPr>
                  <a:t>Tester’s life Cycle</a:t>
                </a:r>
                <a:endParaRPr kumimoji="0" lang="ko-KR" altLang="en-US" sz="9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rial"/>
                  <a:ea typeface="굴림체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BFFABA1-6952-5A65-DB4D-81C286D8820B}"/>
                  </a:ext>
                </a:extLst>
              </p:cNvPr>
              <p:cNvSpPr txBox="1"/>
              <p:nvPr/>
            </p:nvSpPr>
            <p:spPr>
              <a:xfrm rot="3722548">
                <a:off x="4523618" y="4820526"/>
                <a:ext cx="125515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Arial"/>
                    <a:ea typeface="굴림체"/>
                  </a:rPr>
                  <a:t>Verification Phrases</a:t>
                </a:r>
                <a:endParaRPr kumimoji="0" lang="ko-KR" altLang="en-US" sz="1100" i="0" u="none" strike="noStrike" kern="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rial"/>
                  <a:ea typeface="굴림체"/>
                </a:endParaRP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9B92EF-D354-3598-7C53-C7032FDEDCBC}"/>
                  </a:ext>
                </a:extLst>
              </p:cNvPr>
              <p:cNvSpPr txBox="1"/>
              <p:nvPr/>
            </p:nvSpPr>
            <p:spPr>
              <a:xfrm rot="17948578" flipH="1">
                <a:off x="7640390" y="4797795"/>
                <a:ext cx="1178208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100" i="0" u="none" strike="noStrike" kern="0" cap="none" spc="0" normalizeH="0" baseline="0" noProof="0" dirty="0">
                    <a:ln>
                      <a:noFill/>
                    </a:ln>
                    <a:solidFill>
                      <a:srgbClr val="080808"/>
                    </a:solidFill>
                    <a:effectLst/>
                    <a:uLnTx/>
                    <a:uFillTx/>
                    <a:latin typeface="Arial"/>
                    <a:ea typeface="굴림체"/>
                  </a:rPr>
                  <a:t>Validation Phrases</a:t>
                </a:r>
                <a:endParaRPr kumimoji="0" lang="ko-KR" altLang="en-US" sz="1100" i="0" u="none" strike="noStrike" kern="0" cap="none" spc="0" normalizeH="0" baseline="0" noProof="0" dirty="0" err="1">
                  <a:ln>
                    <a:noFill/>
                  </a:ln>
                  <a:solidFill>
                    <a:srgbClr val="080808"/>
                  </a:solidFill>
                  <a:effectLst/>
                  <a:uLnTx/>
                  <a:uFillTx/>
                  <a:latin typeface="Arial"/>
                  <a:ea typeface="굴림체"/>
                </a:endParaRPr>
              </a:p>
            </p:txBody>
          </p:sp>
        </p:grpSp>
        <p:sp>
          <p:nvSpPr>
            <p:cNvPr id="84" name="평행 사변형 83">
              <a:extLst>
                <a:ext uri="{FF2B5EF4-FFF2-40B4-BE49-F238E27FC236}">
                  <a16:creationId xmlns:a16="http://schemas.microsoft.com/office/drawing/2014/main" id="{78894E90-CBE6-E903-B621-818FB50A62D7}"/>
                </a:ext>
              </a:extLst>
            </p:cNvPr>
            <p:cNvSpPr/>
            <p:nvPr/>
          </p:nvSpPr>
          <p:spPr bwMode="ltGray">
            <a:xfrm flipH="1">
              <a:off x="4873012" y="4004580"/>
              <a:ext cx="1822206" cy="1476164"/>
            </a:xfrm>
            <a:prstGeom prst="parallelogram">
              <a:avLst>
                <a:gd name="adj" fmla="val 54600"/>
              </a:avLst>
            </a:prstGeom>
            <a:noFill/>
            <a:ln w="38100">
              <a:solidFill>
                <a:srgbClr val="A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사다리꼴 84">
              <a:extLst>
                <a:ext uri="{FF2B5EF4-FFF2-40B4-BE49-F238E27FC236}">
                  <a16:creationId xmlns:a16="http://schemas.microsoft.com/office/drawing/2014/main" id="{F533ACC2-AB0C-C70D-D05E-69655D76D2F5}"/>
                </a:ext>
              </a:extLst>
            </p:cNvPr>
            <p:cNvSpPr/>
            <p:nvPr/>
          </p:nvSpPr>
          <p:spPr bwMode="ltGray">
            <a:xfrm rot="10800000">
              <a:off x="5700840" y="5527346"/>
              <a:ext cx="1959578" cy="781973"/>
            </a:xfrm>
            <a:prstGeom prst="trapezoid">
              <a:avLst>
                <a:gd name="adj" fmla="val 53286"/>
              </a:avLst>
            </a:prstGeom>
            <a:noFill/>
            <a:ln w="38100">
              <a:solidFill>
                <a:srgbClr val="A2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86" name="그림 85">
            <a:extLst>
              <a:ext uri="{FF2B5EF4-FFF2-40B4-BE49-F238E27FC236}">
                <a16:creationId xmlns:a16="http://schemas.microsoft.com/office/drawing/2014/main" id="{31D3E1F9-701B-30C2-D21A-04E3B7A5D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00" y="4630340"/>
            <a:ext cx="1394460" cy="1390464"/>
          </a:xfrm>
          <a:prstGeom prst="rect">
            <a:avLst/>
          </a:prstGeom>
        </p:spPr>
      </p:pic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CCBCC6FC-8F98-3D4F-B130-A7330441489B}"/>
              </a:ext>
            </a:extLst>
          </p:cNvPr>
          <p:cNvCxnSpPr>
            <a:cxnSpLocks/>
          </p:cNvCxnSpPr>
          <p:nvPr/>
        </p:nvCxnSpPr>
        <p:spPr>
          <a:xfrm>
            <a:off x="3252567" y="4823650"/>
            <a:ext cx="2088000" cy="0"/>
          </a:xfrm>
          <a:prstGeom prst="line">
            <a:avLst/>
          </a:prstGeom>
          <a:ln w="19050">
            <a:solidFill>
              <a:srgbClr val="A2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50EC7100-236F-E30E-3552-FF79B92C98EC}"/>
              </a:ext>
            </a:extLst>
          </p:cNvPr>
          <p:cNvCxnSpPr>
            <a:cxnSpLocks/>
          </p:cNvCxnSpPr>
          <p:nvPr/>
        </p:nvCxnSpPr>
        <p:spPr>
          <a:xfrm>
            <a:off x="2964534" y="6020804"/>
            <a:ext cx="3024000" cy="0"/>
          </a:xfrm>
          <a:prstGeom prst="line">
            <a:avLst/>
          </a:prstGeom>
          <a:ln w="19050">
            <a:solidFill>
              <a:srgbClr val="A2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7C8AB46-1D0F-F020-79BE-574C3AD2283F}"/>
              </a:ext>
            </a:extLst>
          </p:cNvPr>
          <p:cNvSpPr txBox="1"/>
          <p:nvPr/>
        </p:nvSpPr>
        <p:spPr>
          <a:xfrm>
            <a:off x="2252867" y="4669761"/>
            <a:ext cx="10340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u="sng" dirty="0">
                <a:solidFill>
                  <a:srgbClr val="C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Document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65D15C-801D-4148-F9B5-DF15004E91A5}"/>
              </a:ext>
            </a:extLst>
          </p:cNvPr>
          <p:cNvSpPr txBox="1"/>
          <p:nvPr/>
        </p:nvSpPr>
        <p:spPr>
          <a:xfrm>
            <a:off x="2251051" y="5813303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u="sng" dirty="0">
                <a:solidFill>
                  <a:srgbClr val="C00000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Code</a:t>
            </a:r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27F8DADC-D84B-D953-1294-D12319C2941C}"/>
              </a:ext>
            </a:extLst>
          </p:cNvPr>
          <p:cNvCxnSpPr>
            <a:stCxn id="86" idx="3"/>
            <a:endCxn id="89" idx="1"/>
          </p:cNvCxnSpPr>
          <p:nvPr/>
        </p:nvCxnSpPr>
        <p:spPr>
          <a:xfrm flipV="1">
            <a:off x="1942860" y="4823650"/>
            <a:ext cx="310007" cy="501922"/>
          </a:xfrm>
          <a:prstGeom prst="line">
            <a:avLst/>
          </a:prstGeom>
          <a:ln w="19050">
            <a:solidFill>
              <a:srgbClr val="A2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CF8FE11-C8A4-15EE-D30A-1A1E15FE1A61}"/>
              </a:ext>
            </a:extLst>
          </p:cNvPr>
          <p:cNvCxnSpPr>
            <a:stCxn id="86" idx="3"/>
            <a:endCxn id="90" idx="1"/>
          </p:cNvCxnSpPr>
          <p:nvPr/>
        </p:nvCxnSpPr>
        <p:spPr>
          <a:xfrm>
            <a:off x="1942860" y="5325572"/>
            <a:ext cx="308191" cy="641620"/>
          </a:xfrm>
          <a:prstGeom prst="line">
            <a:avLst/>
          </a:prstGeom>
          <a:ln w="19050">
            <a:solidFill>
              <a:srgbClr val="A2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14611D05-7B4E-F979-41CC-CBB364E556D7}"/>
              </a:ext>
            </a:extLst>
          </p:cNvPr>
          <p:cNvSpPr txBox="1"/>
          <p:nvPr/>
        </p:nvSpPr>
        <p:spPr>
          <a:xfrm>
            <a:off x="948864" y="5918333"/>
            <a:ext cx="8819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생성형 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AI</a:t>
            </a:r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3C5BA3CA-EA0B-6044-1352-3344DA4A901D}"/>
              </a:ext>
            </a:extLst>
          </p:cNvPr>
          <p:cNvSpPr/>
          <p:nvPr/>
        </p:nvSpPr>
        <p:spPr bwMode="ltGray">
          <a:xfrm>
            <a:off x="2251050" y="4572016"/>
            <a:ext cx="180000" cy="18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1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3E2B2F3-F989-2B9A-412B-6C73A7A0B4A5}"/>
              </a:ext>
            </a:extLst>
          </p:cNvPr>
          <p:cNvSpPr/>
          <p:nvPr/>
        </p:nvSpPr>
        <p:spPr bwMode="ltGray">
          <a:xfrm>
            <a:off x="2251050" y="5724164"/>
            <a:ext cx="180000" cy="180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2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4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202E4-4B3D-12C7-B51F-42FB54E69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6975DCE3-7D03-490B-DFE9-E30C10651DDF}"/>
              </a:ext>
            </a:extLst>
          </p:cNvPr>
          <p:cNvSpPr/>
          <p:nvPr/>
        </p:nvSpPr>
        <p:spPr bwMode="ltGray">
          <a:xfrm>
            <a:off x="292500" y="1851478"/>
            <a:ext cx="9405381" cy="2801658"/>
          </a:xfrm>
          <a:prstGeom prst="roundRect">
            <a:avLst>
              <a:gd name="adj" fmla="val 12818"/>
            </a:avLst>
          </a:prstGeom>
          <a:solidFill>
            <a:srgbClr val="E8EDF4"/>
          </a:solidFill>
          <a:ln w="12700">
            <a:solidFill>
              <a:srgbClr val="548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A8D1ACB0-B0DE-14A5-67F6-D071213EC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SW 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개발의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C934C24-A146-2FC8-3939-C782732AE355}"/>
              </a:ext>
            </a:extLst>
          </p:cNvPr>
          <p:cNvSpPr/>
          <p:nvPr/>
        </p:nvSpPr>
        <p:spPr bwMode="ltGray">
          <a:xfrm>
            <a:off x="327951" y="1097003"/>
            <a:ext cx="1996757" cy="458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 ● </a:t>
            </a:r>
            <a:r>
              <a:rPr lang="en-US" altLang="ko-KR" sz="14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Document</a:t>
            </a:r>
            <a:r>
              <a:rPr lang="ko-KR" altLang="en-US" sz="14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생성</a:t>
            </a:r>
            <a:endParaRPr kumimoji="0" lang="en-US" altLang="ko-KR" sz="1400" b="1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pic>
        <p:nvPicPr>
          <p:cNvPr id="51" name="Picture 4" descr="생성된 이미지">
            <a:extLst>
              <a:ext uri="{FF2B5EF4-FFF2-40B4-BE49-F238E27FC236}">
                <a16:creationId xmlns:a16="http://schemas.microsoft.com/office/drawing/2014/main" id="{5C3C1FEE-F6C9-EB43-E7A6-A2ABF0F42A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7" b="2949"/>
          <a:stretch>
            <a:fillRect/>
          </a:stretch>
        </p:blipFill>
        <p:spPr bwMode="auto">
          <a:xfrm>
            <a:off x="575435" y="2641289"/>
            <a:ext cx="1065750" cy="108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6" descr="생성된 이미지">
            <a:extLst>
              <a:ext uri="{FF2B5EF4-FFF2-40B4-BE49-F238E27FC236}">
                <a16:creationId xmlns:a16="http://schemas.microsoft.com/office/drawing/2014/main" id="{E44072C0-EB15-3E86-FF7B-F904678FBB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6" t="5509" r="14846" b="11637"/>
          <a:stretch>
            <a:fillRect/>
          </a:stretch>
        </p:blipFill>
        <p:spPr bwMode="auto">
          <a:xfrm>
            <a:off x="2001225" y="2641289"/>
            <a:ext cx="1032851" cy="102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8" descr="생성된 이미지">
            <a:extLst>
              <a:ext uri="{FF2B5EF4-FFF2-40B4-BE49-F238E27FC236}">
                <a16:creationId xmlns:a16="http://schemas.microsoft.com/office/drawing/2014/main" id="{705A05BC-50D7-06B9-6F56-78086CEEC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8" t="14052" r="10453" b="31615"/>
          <a:stretch>
            <a:fillRect/>
          </a:stretch>
        </p:blipFill>
        <p:spPr bwMode="auto">
          <a:xfrm>
            <a:off x="3477389" y="2065073"/>
            <a:ext cx="1132570" cy="80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생성된 이미지">
            <a:extLst>
              <a:ext uri="{FF2B5EF4-FFF2-40B4-BE49-F238E27FC236}">
                <a16:creationId xmlns:a16="http://schemas.microsoft.com/office/drawing/2014/main" id="{84B1AECF-0569-88B3-88FF-7FE49B62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689" y="3335980"/>
            <a:ext cx="916676" cy="91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 descr="생성된 이미지">
            <a:extLst>
              <a:ext uri="{FF2B5EF4-FFF2-40B4-BE49-F238E27FC236}">
                <a16:creationId xmlns:a16="http://schemas.microsoft.com/office/drawing/2014/main" id="{824DED53-A744-C1E8-FCAB-71FC17C76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3" t="11761" r="6321" b="8426"/>
          <a:stretch>
            <a:fillRect/>
          </a:stretch>
        </p:blipFill>
        <p:spPr bwMode="auto">
          <a:xfrm>
            <a:off x="4701525" y="2683624"/>
            <a:ext cx="1134454" cy="102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6" descr="생성된 이미지">
            <a:extLst>
              <a:ext uri="{FF2B5EF4-FFF2-40B4-BE49-F238E27FC236}">
                <a16:creationId xmlns:a16="http://schemas.microsoft.com/office/drawing/2014/main" id="{A21CF93D-5082-B536-00D5-E6FD0E4BC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484" y="2589734"/>
            <a:ext cx="1443114" cy="1161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4" descr="생성된 이미지">
            <a:extLst>
              <a:ext uri="{FF2B5EF4-FFF2-40B4-BE49-F238E27FC236}">
                <a16:creationId xmlns:a16="http://schemas.microsoft.com/office/drawing/2014/main" id="{265B2ABD-6A0E-AC8B-B425-588F6AA66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49" y="2614041"/>
            <a:ext cx="1283295" cy="116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A734556-E017-EA65-13C6-6FD1E5A950C2}"/>
              </a:ext>
            </a:extLst>
          </p:cNvPr>
          <p:cNvSpPr txBox="1"/>
          <p:nvPr/>
        </p:nvSpPr>
        <p:spPr>
          <a:xfrm>
            <a:off x="675755" y="3575851"/>
            <a:ext cx="80756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소스코드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1407355-AAF4-E4FA-DBAC-C1EBB6836846}"/>
              </a:ext>
            </a:extLst>
          </p:cNvPr>
          <p:cNvSpPr txBox="1"/>
          <p:nvPr/>
        </p:nvSpPr>
        <p:spPr>
          <a:xfrm>
            <a:off x="1917347" y="3575851"/>
            <a:ext cx="1236006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코드분할 및 </a:t>
            </a:r>
            <a:r>
              <a:rPr kumimoji="0" lang="ko-KR" altLang="en-US" sz="12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태깅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9874651-3C6B-E2C8-8A46-476D85160806}"/>
              </a:ext>
            </a:extLst>
          </p:cNvPr>
          <p:cNvSpPr txBox="1"/>
          <p:nvPr/>
        </p:nvSpPr>
        <p:spPr>
          <a:xfrm>
            <a:off x="3352337" y="2771194"/>
            <a:ext cx="103285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Vector DB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수치화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)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78E2594-2E86-6756-EB46-6D178414E06F}"/>
              </a:ext>
            </a:extLst>
          </p:cNvPr>
          <p:cNvSpPr txBox="1"/>
          <p:nvPr/>
        </p:nvSpPr>
        <p:spPr>
          <a:xfrm>
            <a:off x="3377512" y="4047455"/>
            <a:ext cx="1032851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Prompt DB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템플릿</a:t>
            </a:r>
            <a:r>
              <a:rPr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DEBC146-FC32-945D-8B3D-5464C3771637}"/>
              </a:ext>
            </a:extLst>
          </p:cNvPr>
          <p:cNvSpPr txBox="1"/>
          <p:nvPr/>
        </p:nvSpPr>
        <p:spPr>
          <a:xfrm>
            <a:off x="4745490" y="3575851"/>
            <a:ext cx="1032851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LLM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C4A58CC-EB3A-7E82-BEBD-52D6E09A6C89}"/>
              </a:ext>
            </a:extLst>
          </p:cNvPr>
          <p:cNvSpPr txBox="1"/>
          <p:nvPr/>
        </p:nvSpPr>
        <p:spPr>
          <a:xfrm>
            <a:off x="6080942" y="3575851"/>
            <a:ext cx="1032851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문서생성 모듈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84C0406-6606-4A15-FA38-468AFE93CDAE}"/>
              </a:ext>
            </a:extLst>
          </p:cNvPr>
          <p:cNvSpPr txBox="1"/>
          <p:nvPr/>
        </p:nvSpPr>
        <p:spPr>
          <a:xfrm>
            <a:off x="7966428" y="3585823"/>
            <a:ext cx="1869280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err="1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아키텍쳐</a:t>
            </a:r>
            <a:r>
              <a:rPr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상세 설계서</a:t>
            </a:r>
            <a:endParaRPr lang="en-US" altLang="ko-KR" sz="12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93DA6135-7EB3-74FF-B6CC-F1C63F7D8397}"/>
              </a:ext>
            </a:extLst>
          </p:cNvPr>
          <p:cNvSpPr/>
          <p:nvPr/>
        </p:nvSpPr>
        <p:spPr bwMode="ltGray">
          <a:xfrm>
            <a:off x="6918026" y="2822739"/>
            <a:ext cx="1069426" cy="216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C540166-91CF-CEB0-7AE1-34A6A0D49A9F}"/>
              </a:ext>
            </a:extLst>
          </p:cNvPr>
          <p:cNvSpPr txBox="1"/>
          <p:nvPr/>
        </p:nvSpPr>
        <p:spPr>
          <a:xfrm>
            <a:off x="6885917" y="2822739"/>
            <a:ext cx="1271992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섹션별 문서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(.</a:t>
            </a:r>
            <a:r>
              <a:rPr lang="en-US" altLang="ko-KR" sz="10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txt)</a:t>
            </a: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DBB5215-C877-64EE-E086-61D3A6CFD29B}"/>
              </a:ext>
            </a:extLst>
          </p:cNvPr>
          <p:cNvSpPr/>
          <p:nvPr/>
        </p:nvSpPr>
        <p:spPr bwMode="ltGray">
          <a:xfrm>
            <a:off x="6918026" y="3074767"/>
            <a:ext cx="1069426" cy="216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D1E6B924-A5E2-B66F-6289-113FCD5643E5}"/>
              </a:ext>
            </a:extLst>
          </p:cNvPr>
          <p:cNvSpPr txBox="1"/>
          <p:nvPr/>
        </p:nvSpPr>
        <p:spPr>
          <a:xfrm>
            <a:off x="6885917" y="3074767"/>
            <a:ext cx="1271992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섹션별 취합</a:t>
            </a: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(.html</a:t>
            </a:r>
            <a:r>
              <a:rPr lang="en-US" altLang="ko-KR" sz="10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89C45DCB-B2A3-765A-1829-7C9AF911FAB3}"/>
              </a:ext>
            </a:extLst>
          </p:cNvPr>
          <p:cNvSpPr/>
          <p:nvPr/>
        </p:nvSpPr>
        <p:spPr bwMode="ltGray">
          <a:xfrm>
            <a:off x="6918026" y="3326795"/>
            <a:ext cx="1069426" cy="21600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A780C67-4299-FD29-0CA0-E58D4258DCFA}"/>
              </a:ext>
            </a:extLst>
          </p:cNvPr>
          <p:cNvSpPr txBox="1"/>
          <p:nvPr/>
        </p:nvSpPr>
        <p:spPr>
          <a:xfrm>
            <a:off x="6885917" y="3326795"/>
            <a:ext cx="1271992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Word </a:t>
            </a:r>
            <a:r>
              <a:rPr kumimoji="0" lang="ko-KR" altLang="en-US" sz="1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변환</a:t>
            </a:r>
            <a:endParaRPr lang="en-US" altLang="ko-KR" sz="10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8D96DA1C-EF8E-2F3A-9BC4-2A170F18D26D}"/>
              </a:ext>
            </a:extLst>
          </p:cNvPr>
          <p:cNvCxnSpPr>
            <a:cxnSpLocks/>
          </p:cNvCxnSpPr>
          <p:nvPr/>
        </p:nvCxnSpPr>
        <p:spPr>
          <a:xfrm>
            <a:off x="1635652" y="3195035"/>
            <a:ext cx="360000" cy="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꺾임 98">
            <a:extLst>
              <a:ext uri="{FF2B5EF4-FFF2-40B4-BE49-F238E27FC236}">
                <a16:creationId xmlns:a16="http://schemas.microsoft.com/office/drawing/2014/main" id="{872310F9-23D5-DBB2-6786-B1A7B711664C}"/>
              </a:ext>
            </a:extLst>
          </p:cNvPr>
          <p:cNvCxnSpPr>
            <a:cxnSpLocks/>
            <a:stCxn id="54" idx="3"/>
            <a:endCxn id="57" idx="1"/>
          </p:cNvCxnSpPr>
          <p:nvPr/>
        </p:nvCxnSpPr>
        <p:spPr>
          <a:xfrm flipV="1">
            <a:off x="3034076" y="2466484"/>
            <a:ext cx="443313" cy="688413"/>
          </a:xfrm>
          <a:prstGeom prst="bentConnector3">
            <a:avLst>
              <a:gd name="adj1" fmla="val 4618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연결선: 꺾임 101">
            <a:extLst>
              <a:ext uri="{FF2B5EF4-FFF2-40B4-BE49-F238E27FC236}">
                <a16:creationId xmlns:a16="http://schemas.microsoft.com/office/drawing/2014/main" id="{E6693CA4-8117-C857-711B-F07F6E298458}"/>
              </a:ext>
            </a:extLst>
          </p:cNvPr>
          <p:cNvCxnSpPr>
            <a:cxnSpLocks/>
            <a:stCxn id="54" idx="3"/>
            <a:endCxn id="60" idx="1"/>
          </p:cNvCxnSpPr>
          <p:nvPr/>
        </p:nvCxnSpPr>
        <p:spPr>
          <a:xfrm>
            <a:off x="3034076" y="3154897"/>
            <a:ext cx="410613" cy="6394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C8D5EF23-07A6-0D8B-B718-185CE7F24328}"/>
              </a:ext>
            </a:extLst>
          </p:cNvPr>
          <p:cNvCxnSpPr>
            <a:cxnSpLocks/>
          </p:cNvCxnSpPr>
          <p:nvPr/>
        </p:nvCxnSpPr>
        <p:spPr>
          <a:xfrm>
            <a:off x="4305481" y="3154897"/>
            <a:ext cx="360000" cy="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71077617-B499-DF72-8D05-D265D8CD0A68}"/>
              </a:ext>
            </a:extLst>
          </p:cNvPr>
          <p:cNvCxnSpPr>
            <a:cxnSpLocks/>
          </p:cNvCxnSpPr>
          <p:nvPr/>
        </p:nvCxnSpPr>
        <p:spPr>
          <a:xfrm>
            <a:off x="5802001" y="3140934"/>
            <a:ext cx="360000" cy="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68028525-C979-34C8-D6A3-27DC0D96A26B}"/>
              </a:ext>
            </a:extLst>
          </p:cNvPr>
          <p:cNvCxnSpPr>
            <a:cxnSpLocks/>
          </p:cNvCxnSpPr>
          <p:nvPr/>
        </p:nvCxnSpPr>
        <p:spPr>
          <a:xfrm>
            <a:off x="8013929" y="3154997"/>
            <a:ext cx="360000" cy="1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D0B20807-E711-F321-A743-4CCF9CC9F65D}"/>
              </a:ext>
            </a:extLst>
          </p:cNvPr>
          <p:cNvSpPr txBox="1"/>
          <p:nvPr/>
        </p:nvSpPr>
        <p:spPr>
          <a:xfrm>
            <a:off x="675755" y="4879605"/>
            <a:ext cx="5933429" cy="10116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소스코드로부터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A-Spice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기반 </a:t>
            </a: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아키텍쳐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 설계문서와 상세설계 문서 생성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개발문서의 표준화 및 품질향상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개발자의 문서 작성 공수 절감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(80%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이상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7D6A296-CEA1-FC28-7E53-82EF9F0FB5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8802" y="4933737"/>
            <a:ext cx="1515222" cy="11279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49EDC3-94D5-313D-DC16-FEE7EDBA56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4282" y="4933737"/>
            <a:ext cx="1515222" cy="11279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C3E063-8D4F-E66E-4457-FA2E0A6CA514}"/>
              </a:ext>
            </a:extLst>
          </p:cNvPr>
          <p:cNvSpPr txBox="1"/>
          <p:nvPr/>
        </p:nvSpPr>
        <p:spPr>
          <a:xfrm>
            <a:off x="6357925" y="6120101"/>
            <a:ext cx="151173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48392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원본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2A5085-5787-355A-5AB4-41DA7FB445E9}"/>
              </a:ext>
            </a:extLst>
          </p:cNvPr>
          <p:cNvSpPr txBox="1"/>
          <p:nvPr/>
        </p:nvSpPr>
        <p:spPr>
          <a:xfrm>
            <a:off x="7966428" y="6120101"/>
            <a:ext cx="151173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548392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생성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548392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(PoC)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srgbClr val="548392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pic>
        <p:nvPicPr>
          <p:cNvPr id="13" name="그림 12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C2A1AB41-37A2-84DD-95D1-ABAA0A9384E6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09"/>
          <a:stretch/>
        </p:blipFill>
        <p:spPr bwMode="auto">
          <a:xfrm>
            <a:off x="8248164" y="920489"/>
            <a:ext cx="1222350" cy="160414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046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27167-47C3-E598-36EB-FFC6AB51B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F0AE9284-FDEF-4460-52B5-C83698AF1B92}"/>
              </a:ext>
            </a:extLst>
          </p:cNvPr>
          <p:cNvSpPr/>
          <p:nvPr/>
        </p:nvSpPr>
        <p:spPr bwMode="ltGray">
          <a:xfrm>
            <a:off x="2252700" y="2687561"/>
            <a:ext cx="6912768" cy="2126519"/>
          </a:xfrm>
          <a:prstGeom prst="roundRect">
            <a:avLst>
              <a:gd name="adj" fmla="val 12818"/>
            </a:avLst>
          </a:prstGeom>
          <a:solidFill>
            <a:srgbClr val="E8EDF4"/>
          </a:solidFill>
          <a:ln w="12700">
            <a:solidFill>
              <a:srgbClr val="5483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3B9F4E55-0C8E-9DAD-FA2F-19A2755B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SW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개발의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A00FED9-C2ED-8946-0C24-F76993886054}"/>
              </a:ext>
            </a:extLst>
          </p:cNvPr>
          <p:cNvSpPr/>
          <p:nvPr/>
        </p:nvSpPr>
        <p:spPr bwMode="ltGray">
          <a:xfrm>
            <a:off x="327951" y="1097003"/>
            <a:ext cx="1996757" cy="458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 ●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Co</a:t>
            </a:r>
            <a:r>
              <a:rPr lang="en-US" altLang="ko-KR" sz="14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ding Assistant</a:t>
            </a:r>
            <a:endParaRPr kumimoji="0" lang="en-US" altLang="ko-KR" sz="1400" b="1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pic>
        <p:nvPicPr>
          <p:cNvPr id="4" name="Picture 2" descr="C:\Users\태은\Desktop\태은아이콘\1.png">
            <a:extLst>
              <a:ext uri="{FF2B5EF4-FFF2-40B4-BE49-F238E27FC236}">
                <a16:creationId xmlns:a16="http://schemas.microsoft.com/office/drawing/2014/main" id="{0E64925E-A7DD-F0F3-61AF-CE38FA7FA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26" t="853" r="928" b="77623"/>
          <a:stretch/>
        </p:blipFill>
        <p:spPr bwMode="auto">
          <a:xfrm>
            <a:off x="388150" y="3076783"/>
            <a:ext cx="1116549" cy="112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생성된 이미지">
            <a:extLst>
              <a:ext uri="{FF2B5EF4-FFF2-40B4-BE49-F238E27FC236}">
                <a16:creationId xmlns:a16="http://schemas.microsoft.com/office/drawing/2014/main" id="{D196C288-BAE3-5F75-676A-2A6BD8503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10" y="3058889"/>
            <a:ext cx="1127491" cy="112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81D118F0-7A62-8039-8330-78FF80B8EAF9}"/>
              </a:ext>
            </a:extLst>
          </p:cNvPr>
          <p:cNvGrpSpPr/>
          <p:nvPr/>
        </p:nvGrpSpPr>
        <p:grpSpPr>
          <a:xfrm>
            <a:off x="2988331" y="4994550"/>
            <a:ext cx="1005131" cy="552584"/>
            <a:chOff x="7768662" y="2913417"/>
            <a:chExt cx="1292899" cy="75164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7BFEDF-E4AD-45CF-AEF3-D4BA991FCD09}"/>
                </a:ext>
              </a:extLst>
            </p:cNvPr>
            <p:cNvSpPr txBox="1"/>
            <p:nvPr/>
          </p:nvSpPr>
          <p:spPr>
            <a:xfrm>
              <a:off x="8346670" y="2938956"/>
              <a:ext cx="714891" cy="184140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kumimoji="1" sz="1400">
                  <a:solidFill>
                    <a:schemeClr val="lt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관련 예제 코드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CB592A-7F98-8706-03BA-D36EC05D9B1A}"/>
                </a:ext>
              </a:extLst>
            </p:cNvPr>
            <p:cNvSpPr txBox="1"/>
            <p:nvPr/>
          </p:nvSpPr>
          <p:spPr>
            <a:xfrm>
              <a:off x="8341764" y="3194842"/>
              <a:ext cx="719220" cy="184140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kumimoji="1" sz="1400">
                  <a:solidFill>
                    <a:schemeClr val="lt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문서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D6E87F9-A566-61DB-74B6-5F8EFE6F1B36}"/>
                </a:ext>
              </a:extLst>
            </p:cNvPr>
            <p:cNvSpPr txBox="1"/>
            <p:nvPr/>
          </p:nvSpPr>
          <p:spPr>
            <a:xfrm>
              <a:off x="8341764" y="3478628"/>
              <a:ext cx="719217" cy="169638"/>
            </a:xfrm>
            <a:prstGeom prst="rect">
              <a:avLst/>
            </a:prstGeom>
            <a:solidFill>
              <a:schemeClr val="tx2">
                <a:lumMod val="5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ctr">
                <a:defRPr kumimoji="1" sz="1400">
                  <a:solidFill>
                    <a:schemeClr val="lt1"/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…</a:t>
              </a:r>
              <a:endParaRPr kumimoji="1" lang="ko-KR" altLang="en-US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EBF04D6-8046-0502-EECB-E8A2631FB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8662" y="2913417"/>
              <a:ext cx="578008" cy="751641"/>
            </a:xfrm>
            <a:prstGeom prst="rect">
              <a:avLst/>
            </a:prstGeom>
          </p:spPr>
        </p:pic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7ED4470-37D3-7594-AD9C-230189F76AD4}"/>
              </a:ext>
            </a:extLst>
          </p:cNvPr>
          <p:cNvGrpSpPr/>
          <p:nvPr/>
        </p:nvGrpSpPr>
        <p:grpSpPr>
          <a:xfrm>
            <a:off x="5767680" y="3126406"/>
            <a:ext cx="1284026" cy="992456"/>
            <a:chOff x="5193135" y="5087400"/>
            <a:chExt cx="829194" cy="659497"/>
          </a:xfrm>
        </p:grpSpPr>
        <p:pic>
          <p:nvPicPr>
            <p:cNvPr id="22" name="Picture 6" descr="생성된 이미지">
              <a:extLst>
                <a:ext uri="{FF2B5EF4-FFF2-40B4-BE49-F238E27FC236}">
                  <a16:creationId xmlns:a16="http://schemas.microsoft.com/office/drawing/2014/main" id="{42A87E21-FF21-603D-B9DB-418698B167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3135" y="5087400"/>
              <a:ext cx="659497" cy="659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생성된 이미지">
              <a:extLst>
                <a:ext uri="{FF2B5EF4-FFF2-40B4-BE49-F238E27FC236}">
                  <a16:creationId xmlns:a16="http://schemas.microsoft.com/office/drawing/2014/main" id="{12FDCD82-B5A9-C89C-B6AE-AB306B09B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561" y="5155153"/>
              <a:ext cx="319768" cy="319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생성된 이미지">
              <a:extLst>
                <a:ext uri="{FF2B5EF4-FFF2-40B4-BE49-F238E27FC236}">
                  <a16:creationId xmlns:a16="http://schemas.microsoft.com/office/drawing/2014/main" id="{342D84A8-24CA-B7CA-3CB8-B23725BCA7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8680" y="5399721"/>
              <a:ext cx="316167" cy="316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4" descr="생성된 이미지">
            <a:extLst>
              <a:ext uri="{FF2B5EF4-FFF2-40B4-BE49-F238E27FC236}">
                <a16:creationId xmlns:a16="http://schemas.microsoft.com/office/drawing/2014/main" id="{04C875D4-131B-E1EB-5FFF-ECC7536727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97" b="2949"/>
          <a:stretch>
            <a:fillRect/>
          </a:stretch>
        </p:blipFill>
        <p:spPr bwMode="auto">
          <a:xfrm>
            <a:off x="7454450" y="3133203"/>
            <a:ext cx="1181432" cy="9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59E4DBAA-678F-A820-39A6-6D427B7F3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41" y="3097514"/>
            <a:ext cx="1262930" cy="1005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B807C54-AB53-E645-6F05-643108766F54}"/>
              </a:ext>
            </a:extLst>
          </p:cNvPr>
          <p:cNvSpPr txBox="1"/>
          <p:nvPr/>
        </p:nvSpPr>
        <p:spPr>
          <a:xfrm>
            <a:off x="542640" y="4192857"/>
            <a:ext cx="80756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사용자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F0425E-348F-2CC5-12E0-71AE0B7693E6}"/>
              </a:ext>
            </a:extLst>
          </p:cNvPr>
          <p:cNvSpPr txBox="1"/>
          <p:nvPr/>
        </p:nvSpPr>
        <p:spPr>
          <a:xfrm>
            <a:off x="2961670" y="4192857"/>
            <a:ext cx="80756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AI Agent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F31C7A1-C29F-8693-203A-CC3FC19FBD0C}"/>
              </a:ext>
            </a:extLst>
          </p:cNvPr>
          <p:cNvSpPr txBox="1"/>
          <p:nvPr/>
        </p:nvSpPr>
        <p:spPr>
          <a:xfrm>
            <a:off x="4245482" y="4192857"/>
            <a:ext cx="146360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자연어 요청 이해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E9BAAB-BC7C-085E-CBC9-1F472BDCB8EF}"/>
              </a:ext>
            </a:extLst>
          </p:cNvPr>
          <p:cNvSpPr txBox="1"/>
          <p:nvPr/>
        </p:nvSpPr>
        <p:spPr>
          <a:xfrm>
            <a:off x="5818727" y="4100524"/>
            <a:ext cx="1463602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요구사항분석</a:t>
            </a:r>
            <a:endParaRPr lang="en-US" altLang="ko-KR" sz="12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구조설계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CE987B-701A-FA4A-E61A-941F5ECC8C3F}"/>
              </a:ext>
            </a:extLst>
          </p:cNvPr>
          <p:cNvSpPr txBox="1"/>
          <p:nvPr/>
        </p:nvSpPr>
        <p:spPr>
          <a:xfrm>
            <a:off x="7305821" y="4192857"/>
            <a:ext cx="1463602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코드 생성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E4FA638-227B-4128-3D9C-98CA0A61899F}"/>
              </a:ext>
            </a:extLst>
          </p:cNvPr>
          <p:cNvSpPr txBox="1"/>
          <p:nvPr/>
        </p:nvSpPr>
        <p:spPr>
          <a:xfrm>
            <a:off x="2866266" y="5531215"/>
            <a:ext cx="1343258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외부 지식베이스</a:t>
            </a:r>
            <a:endParaRPr kumimoji="0" lang="en-US" altLang="ko-KR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50" name="말풍선: 사각형 49">
            <a:extLst>
              <a:ext uri="{FF2B5EF4-FFF2-40B4-BE49-F238E27FC236}">
                <a16:creationId xmlns:a16="http://schemas.microsoft.com/office/drawing/2014/main" id="{F48CE2E6-6D4D-8E69-44C2-CBA267CC5938}"/>
              </a:ext>
            </a:extLst>
          </p:cNvPr>
          <p:cNvSpPr/>
          <p:nvPr/>
        </p:nvSpPr>
        <p:spPr bwMode="ltGray">
          <a:xfrm>
            <a:off x="3098177" y="1448780"/>
            <a:ext cx="2512533" cy="937564"/>
          </a:xfrm>
          <a:prstGeom prst="wedgeRectCallout">
            <a:avLst>
              <a:gd name="adj1" fmla="val -38678"/>
              <a:gd name="adj2" fmla="val 12158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[</a:t>
            </a:r>
            <a:r>
              <a:rPr lang="ko-KR" altLang="en-US" sz="1050" b="1" dirty="0">
                <a:solidFill>
                  <a:schemeClr val="tx1"/>
                </a:solidFill>
              </a:rPr>
              <a:t>사전학습</a:t>
            </a:r>
            <a:r>
              <a:rPr lang="en-US" altLang="ko-KR" sz="1050" b="1" dirty="0">
                <a:solidFill>
                  <a:schemeClr val="tx1"/>
                </a:solidFill>
              </a:rPr>
              <a:t>]</a:t>
            </a:r>
          </a:p>
          <a:p>
            <a:r>
              <a:rPr lang="ko-KR" altLang="ko-KR" sz="1050" dirty="0">
                <a:solidFill>
                  <a:schemeClr val="tx1"/>
                </a:solidFill>
              </a:rPr>
              <a:t>·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>
                <a:solidFill>
                  <a:schemeClr val="tx1"/>
                </a:solidFill>
              </a:rPr>
              <a:t>사내 소스코드</a:t>
            </a:r>
            <a:endParaRPr lang="en-US" altLang="ko-KR" sz="1050" dirty="0">
              <a:solidFill>
                <a:schemeClr val="tx1"/>
              </a:solidFill>
            </a:endParaRPr>
          </a:p>
          <a:p>
            <a:r>
              <a:rPr lang="ko-KR" altLang="ko-KR" sz="1050" dirty="0">
                <a:solidFill>
                  <a:schemeClr val="tx1"/>
                </a:solidFill>
              </a:rPr>
              <a:t>·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>
                <a:solidFill>
                  <a:schemeClr val="tx1"/>
                </a:solidFill>
              </a:rPr>
              <a:t>사내 설계문서</a:t>
            </a:r>
            <a:r>
              <a:rPr lang="en-US" altLang="ko-KR" sz="1050" dirty="0">
                <a:solidFill>
                  <a:schemeClr val="tx1"/>
                </a:solidFill>
              </a:rPr>
              <a:t>(ES-Spec,</a:t>
            </a:r>
            <a:r>
              <a:rPr lang="ko-KR" altLang="en-US" sz="1050" dirty="0">
                <a:solidFill>
                  <a:schemeClr val="tx1"/>
                </a:solidFill>
              </a:rPr>
              <a:t> </a:t>
            </a:r>
            <a:r>
              <a:rPr lang="en-US" altLang="ko-KR" sz="1050" dirty="0">
                <a:solidFill>
                  <a:schemeClr val="tx1"/>
                </a:solidFill>
              </a:rPr>
              <a:t>A-Spice)</a:t>
            </a:r>
          </a:p>
          <a:p>
            <a:r>
              <a:rPr lang="ko-KR" altLang="ko-KR" sz="1050" dirty="0">
                <a:solidFill>
                  <a:schemeClr val="tx1"/>
                </a:solidFill>
              </a:rPr>
              <a:t>·</a:t>
            </a:r>
            <a:r>
              <a:rPr lang="en-US" altLang="ko-KR" sz="1050" dirty="0">
                <a:solidFill>
                  <a:schemeClr val="tx1"/>
                </a:solidFill>
              </a:rPr>
              <a:t> </a:t>
            </a:r>
            <a:r>
              <a:rPr lang="ko-KR" altLang="en-US" sz="1050" dirty="0">
                <a:solidFill>
                  <a:schemeClr val="tx1"/>
                </a:solidFill>
              </a:rPr>
              <a:t>차량용 코딩 규칙</a:t>
            </a:r>
            <a:r>
              <a:rPr lang="en-US" altLang="ko-KR" sz="1050" dirty="0">
                <a:solidFill>
                  <a:schemeClr val="tx1"/>
                </a:solidFill>
              </a:rPr>
              <a:t>(Misra-C)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B381171-ACE7-6C2F-8FBA-0AE9855521A7}"/>
              </a:ext>
            </a:extLst>
          </p:cNvPr>
          <p:cNvCxnSpPr>
            <a:cxnSpLocks/>
          </p:cNvCxnSpPr>
          <p:nvPr/>
        </p:nvCxnSpPr>
        <p:spPr>
          <a:xfrm flipH="1" flipV="1">
            <a:off x="1431072" y="3593361"/>
            <a:ext cx="12240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E05091A8-67FE-A600-0944-1B282E8CCCBA}"/>
              </a:ext>
            </a:extLst>
          </p:cNvPr>
          <p:cNvCxnSpPr>
            <a:cxnSpLocks/>
          </p:cNvCxnSpPr>
          <p:nvPr/>
        </p:nvCxnSpPr>
        <p:spPr>
          <a:xfrm flipV="1">
            <a:off x="1431072" y="3831258"/>
            <a:ext cx="12240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D9A7E570-AEF0-C7A6-0A00-D3EFEA214E45}"/>
              </a:ext>
            </a:extLst>
          </p:cNvPr>
          <p:cNvCxnSpPr>
            <a:cxnSpLocks/>
          </p:cNvCxnSpPr>
          <p:nvPr/>
        </p:nvCxnSpPr>
        <p:spPr>
          <a:xfrm flipH="1" flipV="1">
            <a:off x="3993011" y="3633735"/>
            <a:ext cx="4320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254EE3F-76CE-8237-AB34-F1DE3F67A1E7}"/>
              </a:ext>
            </a:extLst>
          </p:cNvPr>
          <p:cNvCxnSpPr>
            <a:cxnSpLocks/>
          </p:cNvCxnSpPr>
          <p:nvPr/>
        </p:nvCxnSpPr>
        <p:spPr>
          <a:xfrm flipH="1" flipV="1">
            <a:off x="5421100" y="3633735"/>
            <a:ext cx="4320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5BEF809B-80C9-91B3-9708-847F0CCD2FC5}"/>
              </a:ext>
            </a:extLst>
          </p:cNvPr>
          <p:cNvCxnSpPr>
            <a:cxnSpLocks/>
          </p:cNvCxnSpPr>
          <p:nvPr/>
        </p:nvCxnSpPr>
        <p:spPr>
          <a:xfrm flipH="1" flipV="1">
            <a:off x="7089821" y="3633735"/>
            <a:ext cx="432000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33612CF-62B2-2D48-DA48-21873075D8DD}"/>
              </a:ext>
            </a:extLst>
          </p:cNvPr>
          <p:cNvCxnSpPr>
            <a:cxnSpLocks/>
          </p:cNvCxnSpPr>
          <p:nvPr/>
        </p:nvCxnSpPr>
        <p:spPr>
          <a:xfrm>
            <a:off x="3221688" y="4487750"/>
            <a:ext cx="0" cy="432000"/>
          </a:xfrm>
          <a:prstGeom prst="straightConnector1">
            <a:avLst/>
          </a:prstGeom>
          <a:ln w="28575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092B0DD-D78D-2D76-8014-4AEC1B501509}"/>
              </a:ext>
            </a:extLst>
          </p:cNvPr>
          <p:cNvSpPr txBox="1"/>
          <p:nvPr/>
        </p:nvSpPr>
        <p:spPr>
          <a:xfrm>
            <a:off x="5068083" y="5113349"/>
            <a:ext cx="4428492" cy="101168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latinLnBrk="1">
              <a:lnSpc>
                <a:spcPct val="150000"/>
              </a:lnSpc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사내 코드학습을 통한 사내 전용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 Agent 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구축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코딩 특화된 오픈소스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 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모델을 이용한 보안 강화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○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신규 인력 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숙련시간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 단축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901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7E133-CCD0-9998-CAE8-DE2B8CE85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EED6D8EA-3F51-D6AC-A631-ADAE41A911AB}"/>
              </a:ext>
            </a:extLst>
          </p:cNvPr>
          <p:cNvSpPr/>
          <p:nvPr/>
        </p:nvSpPr>
        <p:spPr bwMode="ltGray">
          <a:xfrm>
            <a:off x="5997156" y="3970918"/>
            <a:ext cx="3420380" cy="24122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53BE6E7F-81A4-E0A3-A9F3-E787322AA56E}"/>
              </a:ext>
            </a:extLst>
          </p:cNvPr>
          <p:cNvSpPr/>
          <p:nvPr/>
        </p:nvSpPr>
        <p:spPr bwMode="ltGray">
          <a:xfrm>
            <a:off x="5997156" y="1253850"/>
            <a:ext cx="3420380" cy="241226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7" name="제목 6">
            <a:extLst>
              <a:ext uri="{FF2B5EF4-FFF2-40B4-BE49-F238E27FC236}">
                <a16:creationId xmlns:a16="http://schemas.microsoft.com/office/drawing/2014/main" id="{2C75B9A4-107C-34B0-0B00-74F9F81C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Summary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5017C0-D13F-93D3-774A-B9EF028E6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204" y="4242182"/>
            <a:ext cx="2735854" cy="2029925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9A2C947D-9D3A-0F13-6DDD-C36D2F853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140" y="1478475"/>
            <a:ext cx="3098912" cy="20299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ECA508F-5649-7A1C-2535-1E702B9D3585}"/>
              </a:ext>
            </a:extLst>
          </p:cNvPr>
          <p:cNvSpPr txBox="1"/>
          <p:nvPr/>
        </p:nvSpPr>
        <p:spPr>
          <a:xfrm>
            <a:off x="221260" y="1826010"/>
            <a:ext cx="5775896" cy="13348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발전속도가 빠르다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산업혁명의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20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배 이상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쫓아가서는 놓친다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  <a:sym typeface="Wingdings" panose="05000000000000000000" pitchFamily="2" charset="2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 현재는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인프라가 급속도로 구축되는 단계이며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규모의 경쟁이다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Device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결정이 되면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 Application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이 증가 하는 단계로 진행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 현단계 </a:t>
            </a:r>
            <a:r>
              <a:rPr lang="en-US" altLang="ko-KR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 </a:t>
            </a:r>
            <a:r>
              <a:rPr lang="ko-KR" altLang="en-US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기술로 업무효율화를 진행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하면서 </a:t>
            </a:r>
            <a:r>
              <a:rPr lang="en-US" altLang="ko-KR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New </a:t>
            </a:r>
            <a:r>
              <a:rPr lang="ko-KR" altLang="en-US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비즈니스를 준비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해야 한다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482A6B-88F8-F074-887A-DF11B29E9C60}"/>
              </a:ext>
            </a:extLst>
          </p:cNvPr>
          <p:cNvSpPr txBox="1"/>
          <p:nvPr/>
        </p:nvSpPr>
        <p:spPr>
          <a:xfrm>
            <a:off x="221260" y="4113076"/>
            <a:ext cx="5595836" cy="198118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 많은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분야에서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신입사원을 대체하고 있다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 특히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SW 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개발환경이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인해 크게 변화하고 있다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SW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는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AI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크게 효율성을 높일 수 </a:t>
            </a:r>
            <a:r>
              <a:rPr lang="ko-KR" altLang="en-US" sz="14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있는</a:t>
            </a:r>
            <a:r>
              <a:rPr lang="ko-KR" altLang="en-US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Document</a:t>
            </a:r>
            <a:r>
              <a:rPr lang="ko-KR" altLang="en-US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와 </a:t>
            </a:r>
            <a:r>
              <a:rPr lang="en-US" altLang="ko-KR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Coding </a:t>
            </a:r>
            <a:r>
              <a:rPr lang="ko-KR" altLang="en-US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부분에서</a:t>
            </a:r>
            <a:endParaRPr lang="en-US" altLang="ko-KR" sz="1400" dirty="0">
              <a:solidFill>
                <a:srgbClr val="C00000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lang="en-US" altLang="ko-KR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</a:t>
            </a:r>
            <a:r>
              <a:rPr lang="ko-KR" altLang="en-US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  <a:r>
              <a:rPr lang="ko-KR" altLang="en-US" sz="1400" dirty="0">
                <a:solidFill>
                  <a:srgbClr val="C00000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우선적으로 활용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한다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  <a:p>
            <a:pPr lvl="0" latinLnBrk="1">
              <a:lnSpc>
                <a:spcPct val="150000"/>
              </a:lnSpc>
              <a:defRPr/>
            </a:pP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●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가 당분간은 시니어 개발자를 대체하기 어려울 것이며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시니어 사원이</a:t>
            </a:r>
            <a:endParaRPr lang="en-US" altLang="ko-KR" sz="1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 lvl="0" latinLnBrk="1">
              <a:lnSpc>
                <a:spcPct val="150000"/>
              </a:lnSpc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    AI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를 잘 활용하여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2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주니어 개발자 역할을 상당부분 같이 할 수 있게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한다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21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7E9DE9A9-B2DB-9F60-8139-79BACFAF0629}"/>
              </a:ext>
            </a:extLst>
          </p:cNvPr>
          <p:cNvGrpSpPr/>
          <p:nvPr/>
        </p:nvGrpSpPr>
        <p:grpSpPr>
          <a:xfrm>
            <a:off x="1159824" y="1514613"/>
            <a:ext cx="7586351" cy="4309399"/>
            <a:chOff x="571006" y="1219420"/>
            <a:chExt cx="7586351" cy="430939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031B0021-3572-6CEE-8480-A7AF57189709}"/>
                </a:ext>
              </a:extLst>
            </p:cNvPr>
            <p:cNvSpPr/>
            <p:nvPr/>
          </p:nvSpPr>
          <p:spPr>
            <a:xfrm>
              <a:off x="571006" y="1219420"/>
              <a:ext cx="7586350" cy="4302376"/>
            </a:xfrm>
            <a:prstGeom prst="roundRect">
              <a:avLst/>
            </a:prstGeom>
            <a:solidFill>
              <a:srgbClr val="FFDCC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108000" b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2E404D0-0156-6A40-500E-2129C69760F0}"/>
                </a:ext>
              </a:extLst>
            </p:cNvPr>
            <p:cNvSpPr/>
            <p:nvPr/>
          </p:nvSpPr>
          <p:spPr>
            <a:xfrm>
              <a:off x="2929221" y="1617202"/>
              <a:ext cx="5228135" cy="3904594"/>
            </a:xfrm>
            <a:prstGeom prst="roundRect">
              <a:avLst/>
            </a:prstGeom>
            <a:solidFill>
              <a:srgbClr val="FF8532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108000" b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71283B5A-461B-3A0D-4310-3596A5E53844}"/>
                </a:ext>
              </a:extLst>
            </p:cNvPr>
            <p:cNvSpPr/>
            <p:nvPr/>
          </p:nvSpPr>
          <p:spPr>
            <a:xfrm>
              <a:off x="4686301" y="2530996"/>
              <a:ext cx="3471056" cy="2990800"/>
            </a:xfrm>
            <a:prstGeom prst="roundRect">
              <a:avLst/>
            </a:prstGeom>
            <a:solidFill>
              <a:srgbClr val="FF6C0F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108000" b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1130BF3F-C1F8-A5D7-8840-4FAB7C7EA468}"/>
                </a:ext>
              </a:extLst>
            </p:cNvPr>
            <p:cNvSpPr/>
            <p:nvPr/>
          </p:nvSpPr>
          <p:spPr>
            <a:xfrm>
              <a:off x="5637077" y="3782011"/>
              <a:ext cx="2520280" cy="1746808"/>
            </a:xfrm>
            <a:prstGeom prst="roundRect">
              <a:avLst/>
            </a:prstGeom>
            <a:solidFill>
              <a:srgbClr val="FF4B00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36000" rIns="108000" bIns="36000"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/>
                <a:ea typeface="휴먼모음T"/>
                <a:cs typeface="+mn-cs"/>
              </a:endParaRPr>
            </a:p>
          </p:txBody>
        </p:sp>
      </p:grp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40657B7-DE64-3E74-EEAB-83121FBE320E}"/>
              </a:ext>
            </a:extLst>
          </p:cNvPr>
          <p:cNvSpPr txBox="1">
            <a:spLocks/>
          </p:cNvSpPr>
          <p:nvPr/>
        </p:nvSpPr>
        <p:spPr>
          <a:xfrm>
            <a:off x="1767845" y="1579572"/>
            <a:ext cx="1526647" cy="34970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인공지능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(AI)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C656C062-BAF5-DF28-8EBB-AB41C24608B5}"/>
              </a:ext>
            </a:extLst>
          </p:cNvPr>
          <p:cNvSpPr txBox="1">
            <a:spLocks/>
          </p:cNvSpPr>
          <p:nvPr/>
        </p:nvSpPr>
        <p:spPr>
          <a:xfrm>
            <a:off x="3874071" y="1935721"/>
            <a:ext cx="1526647" cy="34970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머신러닝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(ML)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60172F8-6227-100E-08BD-3E811D64B7BF}"/>
              </a:ext>
            </a:extLst>
          </p:cNvPr>
          <p:cNvSpPr txBox="1">
            <a:spLocks/>
          </p:cNvSpPr>
          <p:nvPr/>
        </p:nvSpPr>
        <p:spPr>
          <a:xfrm>
            <a:off x="6183757" y="2846295"/>
            <a:ext cx="1202611" cy="34970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딥러닝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(DL)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0B85EE3B-7D13-5339-9D44-070DFAABE6A7}"/>
              </a:ext>
            </a:extLst>
          </p:cNvPr>
          <p:cNvSpPr txBox="1">
            <a:spLocks/>
          </p:cNvSpPr>
          <p:nvPr/>
        </p:nvSpPr>
        <p:spPr>
          <a:xfrm>
            <a:off x="6860314" y="4082161"/>
            <a:ext cx="1202611" cy="34970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*LLM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AC63BC64-2176-A62C-1A62-2BE61352B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74468"/>
              </p:ext>
            </p:extLst>
          </p:nvPr>
        </p:nvGraphicFramePr>
        <p:xfrm>
          <a:off x="1648698" y="5682012"/>
          <a:ext cx="5228136" cy="19651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3517">
                  <a:extLst>
                    <a:ext uri="{9D8B030D-6E8A-4147-A177-3AD203B41FA5}">
                      <a16:colId xmlns:a16="http://schemas.microsoft.com/office/drawing/2014/main" val="11042153"/>
                    </a:ext>
                  </a:extLst>
                </a:gridCol>
                <a:gridCol w="653517">
                  <a:extLst>
                    <a:ext uri="{9D8B030D-6E8A-4147-A177-3AD203B41FA5}">
                      <a16:colId xmlns:a16="http://schemas.microsoft.com/office/drawing/2014/main" val="2863928738"/>
                    </a:ext>
                  </a:extLst>
                </a:gridCol>
                <a:gridCol w="653517">
                  <a:extLst>
                    <a:ext uri="{9D8B030D-6E8A-4147-A177-3AD203B41FA5}">
                      <a16:colId xmlns:a16="http://schemas.microsoft.com/office/drawing/2014/main" val="246192335"/>
                    </a:ext>
                  </a:extLst>
                </a:gridCol>
                <a:gridCol w="653517">
                  <a:extLst>
                    <a:ext uri="{9D8B030D-6E8A-4147-A177-3AD203B41FA5}">
                      <a16:colId xmlns:a16="http://schemas.microsoft.com/office/drawing/2014/main" val="3166663734"/>
                    </a:ext>
                  </a:extLst>
                </a:gridCol>
                <a:gridCol w="653517">
                  <a:extLst>
                    <a:ext uri="{9D8B030D-6E8A-4147-A177-3AD203B41FA5}">
                      <a16:colId xmlns:a16="http://schemas.microsoft.com/office/drawing/2014/main" val="2839370815"/>
                    </a:ext>
                  </a:extLst>
                </a:gridCol>
                <a:gridCol w="653517">
                  <a:extLst>
                    <a:ext uri="{9D8B030D-6E8A-4147-A177-3AD203B41FA5}">
                      <a16:colId xmlns:a16="http://schemas.microsoft.com/office/drawing/2014/main" val="1795136003"/>
                    </a:ext>
                  </a:extLst>
                </a:gridCol>
                <a:gridCol w="653517">
                  <a:extLst>
                    <a:ext uri="{9D8B030D-6E8A-4147-A177-3AD203B41FA5}">
                      <a16:colId xmlns:a16="http://schemas.microsoft.com/office/drawing/2014/main" val="38380151"/>
                    </a:ext>
                  </a:extLst>
                </a:gridCol>
                <a:gridCol w="653517">
                  <a:extLst>
                    <a:ext uri="{9D8B030D-6E8A-4147-A177-3AD203B41FA5}">
                      <a16:colId xmlns:a16="http://schemas.microsoft.com/office/drawing/2014/main" val="19609815"/>
                    </a:ext>
                  </a:extLst>
                </a:gridCol>
              </a:tblGrid>
              <a:tr h="196517">
                <a:tc>
                  <a:txBody>
                    <a:bodyPr/>
                    <a:lstStyle/>
                    <a:p>
                      <a:pPr latinLnBrk="1"/>
                      <a:endParaRPr lang="ko-KR" altLang="en-US" sz="100" dirty="0">
                        <a:highlight>
                          <a:srgbClr val="FF8532"/>
                        </a:highlight>
                      </a:endParaRPr>
                    </a:p>
                  </a:txBody>
                  <a:tcPr>
                    <a:lnL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" dirty="0"/>
                    </a:p>
                  </a:txBody>
                  <a:tcPr>
                    <a:lnL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A76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77262406"/>
                  </a:ext>
                </a:extLst>
              </a:tr>
            </a:tbl>
          </a:graphicData>
        </a:graphic>
      </p:graphicFrame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FAE5BCB9-86FF-1A45-EBBF-D331C149E072}"/>
              </a:ext>
            </a:extLst>
          </p:cNvPr>
          <p:cNvSpPr/>
          <p:nvPr/>
        </p:nvSpPr>
        <p:spPr>
          <a:xfrm>
            <a:off x="1318284" y="3375017"/>
            <a:ext cx="2195688" cy="1992024"/>
          </a:xfrm>
          <a:prstGeom prst="roundRect">
            <a:avLst/>
          </a:prstGeom>
          <a:solidFill>
            <a:srgbClr val="FFA76D"/>
          </a:solidFill>
          <a:ln w="12700"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97690AD7-211B-C8FA-C9AC-B179F790888F}"/>
              </a:ext>
            </a:extLst>
          </p:cNvPr>
          <p:cNvSpPr txBox="1">
            <a:spLocks/>
          </p:cNvSpPr>
          <p:nvPr/>
        </p:nvSpPr>
        <p:spPr>
          <a:xfrm>
            <a:off x="1607569" y="3538856"/>
            <a:ext cx="1484055" cy="34970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Rule-based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79D80585-3333-C9B9-BB4E-D9E087638898}"/>
              </a:ext>
            </a:extLst>
          </p:cNvPr>
          <p:cNvSpPr txBox="1">
            <a:spLocks/>
          </p:cNvSpPr>
          <p:nvPr/>
        </p:nvSpPr>
        <p:spPr>
          <a:xfrm>
            <a:off x="1473154" y="1982939"/>
            <a:ext cx="1952968" cy="442035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컴퓨터가 사람처럼 생각하고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판단하게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만드는 기술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51FD865-E48F-A95B-3977-B170A56ADB8C}"/>
              </a:ext>
            </a:extLst>
          </p:cNvPr>
          <p:cNvSpPr txBox="1">
            <a:spLocks/>
          </p:cNvSpPr>
          <p:nvPr/>
        </p:nvSpPr>
        <p:spPr>
          <a:xfrm>
            <a:off x="3627836" y="2272855"/>
            <a:ext cx="1546270" cy="25736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인공지능의 한 분야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B19EDA63-69D0-1DA4-0F19-F1E5F2994CE4}"/>
              </a:ext>
            </a:extLst>
          </p:cNvPr>
          <p:cNvSpPr txBox="1">
            <a:spLocks/>
          </p:cNvSpPr>
          <p:nvPr/>
        </p:nvSpPr>
        <p:spPr>
          <a:xfrm>
            <a:off x="3624076" y="2539116"/>
            <a:ext cx="2105367" cy="442035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인간의 학습능력과 같은 기능을 컴퓨터에 부여하기 위한 기술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4EB838D0-0944-E23E-7DF3-05E2ACF65BDB}"/>
              </a:ext>
            </a:extLst>
          </p:cNvPr>
          <p:cNvSpPr txBox="1">
            <a:spLocks/>
          </p:cNvSpPr>
          <p:nvPr/>
        </p:nvSpPr>
        <p:spPr>
          <a:xfrm>
            <a:off x="5541120" y="3187976"/>
            <a:ext cx="2105367" cy="442035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인공지능 신경망을 기반으로 한 머신러닝 방법론 중 하나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166277CA-90C7-C9F2-025E-64BEFB863FBF}"/>
              </a:ext>
            </a:extLst>
          </p:cNvPr>
          <p:cNvSpPr txBox="1">
            <a:spLocks/>
          </p:cNvSpPr>
          <p:nvPr/>
        </p:nvSpPr>
        <p:spPr>
          <a:xfrm>
            <a:off x="5541160" y="3601509"/>
            <a:ext cx="2487806" cy="442035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빅데이터를 기반으로 스스로 학습하며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판단하는 기술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34432C1B-CBEB-8FEA-C554-B34CBFB86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245733"/>
              </p:ext>
            </p:extLst>
          </p:nvPr>
        </p:nvGraphicFramePr>
        <p:xfrm>
          <a:off x="1364574" y="5906224"/>
          <a:ext cx="5270480" cy="25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8810">
                  <a:extLst>
                    <a:ext uri="{9D8B030D-6E8A-4147-A177-3AD203B41FA5}">
                      <a16:colId xmlns:a16="http://schemas.microsoft.com/office/drawing/2014/main" val="11042153"/>
                    </a:ext>
                  </a:extLst>
                </a:gridCol>
                <a:gridCol w="658810">
                  <a:extLst>
                    <a:ext uri="{9D8B030D-6E8A-4147-A177-3AD203B41FA5}">
                      <a16:colId xmlns:a16="http://schemas.microsoft.com/office/drawing/2014/main" val="2863928738"/>
                    </a:ext>
                  </a:extLst>
                </a:gridCol>
                <a:gridCol w="658810">
                  <a:extLst>
                    <a:ext uri="{9D8B030D-6E8A-4147-A177-3AD203B41FA5}">
                      <a16:colId xmlns:a16="http://schemas.microsoft.com/office/drawing/2014/main" val="246192335"/>
                    </a:ext>
                  </a:extLst>
                </a:gridCol>
                <a:gridCol w="658810">
                  <a:extLst>
                    <a:ext uri="{9D8B030D-6E8A-4147-A177-3AD203B41FA5}">
                      <a16:colId xmlns:a16="http://schemas.microsoft.com/office/drawing/2014/main" val="3166663734"/>
                    </a:ext>
                  </a:extLst>
                </a:gridCol>
                <a:gridCol w="658810">
                  <a:extLst>
                    <a:ext uri="{9D8B030D-6E8A-4147-A177-3AD203B41FA5}">
                      <a16:colId xmlns:a16="http://schemas.microsoft.com/office/drawing/2014/main" val="2839370815"/>
                    </a:ext>
                  </a:extLst>
                </a:gridCol>
                <a:gridCol w="658810">
                  <a:extLst>
                    <a:ext uri="{9D8B030D-6E8A-4147-A177-3AD203B41FA5}">
                      <a16:colId xmlns:a16="http://schemas.microsoft.com/office/drawing/2014/main" val="1795136003"/>
                    </a:ext>
                  </a:extLst>
                </a:gridCol>
                <a:gridCol w="658810">
                  <a:extLst>
                    <a:ext uri="{9D8B030D-6E8A-4147-A177-3AD203B41FA5}">
                      <a16:colId xmlns:a16="http://schemas.microsoft.com/office/drawing/2014/main" val="38380151"/>
                    </a:ext>
                  </a:extLst>
                </a:gridCol>
                <a:gridCol w="658810">
                  <a:extLst>
                    <a:ext uri="{9D8B030D-6E8A-4147-A177-3AD203B41FA5}">
                      <a16:colId xmlns:a16="http://schemas.microsoft.com/office/drawing/2014/main" val="19609815"/>
                    </a:ext>
                  </a:extLst>
                </a:gridCol>
              </a:tblGrid>
              <a:tr h="2095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A76D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1950’s</a:t>
                      </a:r>
                      <a:endParaRPr lang="ko-KR" altLang="en-US" sz="1100" b="1" dirty="0">
                        <a:solidFill>
                          <a:srgbClr val="FFA76D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80682" marR="806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A76D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1960’s</a:t>
                      </a:r>
                      <a:endParaRPr lang="ko-KR" altLang="en-US" sz="1100" b="1" dirty="0">
                        <a:solidFill>
                          <a:srgbClr val="FFA76D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80682" marR="806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A76D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1970’s</a:t>
                      </a:r>
                      <a:endParaRPr lang="ko-KR" altLang="en-US" sz="1100" b="1" dirty="0">
                        <a:solidFill>
                          <a:srgbClr val="FFA76D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80682" marR="806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A76D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1980’s</a:t>
                      </a:r>
                      <a:endParaRPr lang="ko-KR" altLang="en-US" sz="1100" b="1" dirty="0">
                        <a:solidFill>
                          <a:srgbClr val="FFA76D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80682" marR="806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A76D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1990’s</a:t>
                      </a:r>
                      <a:endParaRPr lang="ko-KR" altLang="en-US" sz="1100" b="1" dirty="0">
                        <a:solidFill>
                          <a:srgbClr val="FFA76D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80682" marR="806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A76D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2000’s</a:t>
                      </a:r>
                      <a:endParaRPr lang="ko-KR" altLang="en-US" sz="1100" b="1" dirty="0">
                        <a:solidFill>
                          <a:srgbClr val="FFA76D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80682" marR="806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A76D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2010’s</a:t>
                      </a:r>
                      <a:endParaRPr lang="ko-KR" altLang="en-US" sz="1100" b="1" dirty="0">
                        <a:solidFill>
                          <a:srgbClr val="FFA76D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80682" marR="806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>
                          <a:solidFill>
                            <a:srgbClr val="FFA76D"/>
                          </a:solidFill>
                          <a:latin typeface="현대하모니 L" panose="02020603020101020101" pitchFamily="18" charset="-127"/>
                          <a:ea typeface="현대하모니 L" panose="02020603020101020101" pitchFamily="18" charset="-127"/>
                        </a:rPr>
                        <a:t>2020’s</a:t>
                      </a:r>
                      <a:endParaRPr lang="ko-KR" altLang="en-US" sz="1100" b="1" dirty="0">
                        <a:solidFill>
                          <a:srgbClr val="FFA76D"/>
                        </a:solidFill>
                        <a:latin typeface="현대하모니 L" panose="02020603020101020101" pitchFamily="18" charset="-127"/>
                        <a:ea typeface="현대하모니 L" panose="02020603020101020101" pitchFamily="18" charset="-127"/>
                      </a:endParaRPr>
                    </a:p>
                  </a:txBody>
                  <a:tcPr marL="80682" marR="80682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7262406"/>
                  </a:ext>
                </a:extLst>
              </a:tr>
            </a:tbl>
          </a:graphicData>
        </a:graphic>
      </p:graphicFrame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0AAA2828-A954-A997-B39E-B5181490B569}"/>
              </a:ext>
            </a:extLst>
          </p:cNvPr>
          <p:cNvSpPr txBox="1">
            <a:spLocks/>
          </p:cNvSpPr>
          <p:nvPr/>
        </p:nvSpPr>
        <p:spPr>
          <a:xfrm>
            <a:off x="1411480" y="3813941"/>
            <a:ext cx="2050734" cy="442035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인간이 규칙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지식을 명시하여 결과를 도출하는 기술</a:t>
            </a: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7FA7EE1C-257B-E4C6-B09B-ABC3032D2315}"/>
              </a:ext>
            </a:extLst>
          </p:cNvPr>
          <p:cNvSpPr txBox="1">
            <a:spLocks/>
          </p:cNvSpPr>
          <p:nvPr/>
        </p:nvSpPr>
        <p:spPr>
          <a:xfrm>
            <a:off x="6407931" y="4428407"/>
            <a:ext cx="2174356" cy="442035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인간의 언어를 이해 및 생성하는 인공지능 기술</a:t>
            </a:r>
          </a:p>
        </p:txBody>
      </p:sp>
      <p:pic>
        <p:nvPicPr>
          <p:cNvPr id="24" name="Picture 8">
            <a:extLst>
              <a:ext uri="{FF2B5EF4-FFF2-40B4-BE49-F238E27FC236}">
                <a16:creationId xmlns:a16="http://schemas.microsoft.com/office/drawing/2014/main" id="{5A7E6D26-ADC9-DD67-2387-78F013A44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453" y="4581625"/>
            <a:ext cx="1202611" cy="120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>
            <a:extLst>
              <a:ext uri="{FF2B5EF4-FFF2-40B4-BE49-F238E27FC236}">
                <a16:creationId xmlns:a16="http://schemas.microsoft.com/office/drawing/2014/main" id="{39BA697D-3E1B-2F0A-DEC6-A7F2E2CEF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231" y="4145365"/>
            <a:ext cx="1087266" cy="1087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2">
            <a:extLst>
              <a:ext uri="{FF2B5EF4-FFF2-40B4-BE49-F238E27FC236}">
                <a16:creationId xmlns:a16="http://schemas.microsoft.com/office/drawing/2014/main" id="{02178928-E1F8-A1DC-3C43-08ABBF82D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061" y="2812136"/>
            <a:ext cx="1443840" cy="14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4">
            <a:extLst>
              <a:ext uri="{FF2B5EF4-FFF2-40B4-BE49-F238E27FC236}">
                <a16:creationId xmlns:a16="http://schemas.microsoft.com/office/drawing/2014/main" id="{1A1B8725-BA66-91B5-43AA-F5F2016A1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59" y="3997423"/>
            <a:ext cx="1118493" cy="111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C1AAE15B-E9B8-BEEF-1EDA-D7F8549B9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552" y="2215912"/>
            <a:ext cx="1325851" cy="132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1B51FC3-F9F5-5BB3-5556-EEBC86332B28}"/>
              </a:ext>
            </a:extLst>
          </p:cNvPr>
          <p:cNvSpPr txBox="1"/>
          <p:nvPr/>
        </p:nvSpPr>
        <p:spPr>
          <a:xfrm>
            <a:off x="7373303" y="822010"/>
            <a:ext cx="2369515" cy="257369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*LLM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: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Large Language Model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30" name="제목 6">
            <a:extLst>
              <a:ext uri="{FF2B5EF4-FFF2-40B4-BE49-F238E27FC236}">
                <a16:creationId xmlns:a16="http://schemas.microsoft.com/office/drawing/2014/main" id="{AE44B4A3-D296-0828-A0F5-3E05C8A12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 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의 발전과정과 특징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84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F96A81CB-5105-544E-E221-146268C81D9E}"/>
              </a:ext>
            </a:extLst>
          </p:cNvPr>
          <p:cNvSpPr txBox="1">
            <a:spLocks/>
          </p:cNvSpPr>
          <p:nvPr/>
        </p:nvSpPr>
        <p:spPr>
          <a:xfrm>
            <a:off x="1218636" y="891800"/>
            <a:ext cx="2396744" cy="34970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Rule-based System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B28310CE-5A3B-DBE2-384B-1F4296C2A3AD}"/>
              </a:ext>
            </a:extLst>
          </p:cNvPr>
          <p:cNvSpPr txBox="1">
            <a:spLocks/>
          </p:cNvSpPr>
          <p:nvPr/>
        </p:nvSpPr>
        <p:spPr>
          <a:xfrm>
            <a:off x="6091890" y="882627"/>
            <a:ext cx="2396744" cy="34970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Machine Learning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E56E4E1-5EA1-6EE1-E8E3-F21EC46FEAAC}"/>
              </a:ext>
            </a:extLst>
          </p:cNvPr>
          <p:cNvSpPr txBox="1">
            <a:spLocks/>
          </p:cNvSpPr>
          <p:nvPr/>
        </p:nvSpPr>
        <p:spPr>
          <a:xfrm>
            <a:off x="1227037" y="3753045"/>
            <a:ext cx="2396744" cy="34970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Deep Learning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5C38349-0C04-2234-660B-D3D838326CBD}"/>
              </a:ext>
            </a:extLst>
          </p:cNvPr>
          <p:cNvCxnSpPr>
            <a:cxnSpLocks/>
          </p:cNvCxnSpPr>
          <p:nvPr/>
        </p:nvCxnSpPr>
        <p:spPr>
          <a:xfrm flipH="1">
            <a:off x="252000" y="3725635"/>
            <a:ext cx="9396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D8107C5-56BA-36C9-6F57-C4B57E67C24F}"/>
              </a:ext>
            </a:extLst>
          </p:cNvPr>
          <p:cNvCxnSpPr>
            <a:cxnSpLocks/>
          </p:cNvCxnSpPr>
          <p:nvPr/>
        </p:nvCxnSpPr>
        <p:spPr>
          <a:xfrm>
            <a:off x="4950000" y="910851"/>
            <a:ext cx="0" cy="56295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1D8CD079-1B31-29C5-C426-2B820DA40531}"/>
              </a:ext>
            </a:extLst>
          </p:cNvPr>
          <p:cNvSpPr txBox="1">
            <a:spLocks/>
          </p:cNvSpPr>
          <p:nvPr/>
        </p:nvSpPr>
        <p:spPr>
          <a:xfrm>
            <a:off x="951528" y="1247622"/>
            <a:ext cx="2839973" cy="25736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사람이 직접 분석을 통해 규칙을 정의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0974D38D-A39B-495D-1D7A-B303A128AFD5}"/>
              </a:ext>
            </a:extLst>
          </p:cNvPr>
          <p:cNvSpPr txBox="1">
            <a:spLocks/>
          </p:cNvSpPr>
          <p:nvPr/>
        </p:nvSpPr>
        <p:spPr>
          <a:xfrm>
            <a:off x="5967046" y="1268121"/>
            <a:ext cx="3054405" cy="25736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사람이 특징을 설계하여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기계가 패턴을 학습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044E2502-CD38-40D9-86E1-7230322010A2}"/>
              </a:ext>
            </a:extLst>
          </p:cNvPr>
          <p:cNvSpPr txBox="1">
            <a:spLocks/>
          </p:cNvSpPr>
          <p:nvPr/>
        </p:nvSpPr>
        <p:spPr>
          <a:xfrm>
            <a:off x="950217" y="4154153"/>
            <a:ext cx="3606731" cy="25736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인공신경망을 활용하여 특징 추출과 분류를 동시에 수행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87AAC6B-9EF9-A7E1-E9A5-67D542E08ADB}"/>
              </a:ext>
            </a:extLst>
          </p:cNvPr>
          <p:cNvGrpSpPr/>
          <p:nvPr/>
        </p:nvGrpSpPr>
        <p:grpSpPr>
          <a:xfrm>
            <a:off x="5194872" y="1622050"/>
            <a:ext cx="4252938" cy="906877"/>
            <a:chOff x="5419596" y="1545402"/>
            <a:chExt cx="3113160" cy="663836"/>
          </a:xfrm>
        </p:grpSpPr>
        <p:pic>
          <p:nvPicPr>
            <p:cNvPr id="13" name="Picture 2" descr="생성된 이미지">
              <a:extLst>
                <a:ext uri="{FF2B5EF4-FFF2-40B4-BE49-F238E27FC236}">
                  <a16:creationId xmlns:a16="http://schemas.microsoft.com/office/drawing/2014/main" id="{2C166F15-246C-CD6C-DDF0-1BB12391F3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519" b="63088"/>
            <a:stretch>
              <a:fillRect/>
            </a:stretch>
          </p:blipFill>
          <p:spPr bwMode="auto">
            <a:xfrm>
              <a:off x="5419596" y="1545402"/>
              <a:ext cx="3113160" cy="443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2D9A75-3B7B-073A-61D2-EA877E1CF47A}"/>
                </a:ext>
              </a:extLst>
            </p:cNvPr>
            <p:cNvSpPr txBox="1"/>
            <p:nvPr/>
          </p:nvSpPr>
          <p:spPr>
            <a:xfrm>
              <a:off x="7061536" y="1915824"/>
              <a:ext cx="805146" cy="29341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분류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F84294B-42CF-EE00-6F2C-298165484411}"/>
                </a:ext>
              </a:extLst>
            </p:cNvPr>
            <p:cNvSpPr txBox="1"/>
            <p:nvPr/>
          </p:nvSpPr>
          <p:spPr>
            <a:xfrm>
              <a:off x="6203185" y="1912209"/>
              <a:ext cx="805146" cy="29341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특징 추출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21B926-7854-46C8-66A4-3BE872468A67}"/>
              </a:ext>
            </a:extLst>
          </p:cNvPr>
          <p:cNvSpPr txBox="1"/>
          <p:nvPr/>
        </p:nvSpPr>
        <p:spPr>
          <a:xfrm>
            <a:off x="1570515" y="5346242"/>
            <a:ext cx="1690297" cy="29341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특징 추출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+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분류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CC7A67C-6843-7A5E-974C-72DF8F275282}"/>
              </a:ext>
            </a:extLst>
          </p:cNvPr>
          <p:cNvSpPr txBox="1">
            <a:spLocks/>
          </p:cNvSpPr>
          <p:nvPr/>
        </p:nvSpPr>
        <p:spPr>
          <a:xfrm>
            <a:off x="1227036" y="3085640"/>
            <a:ext cx="3187445" cy="583677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장점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구현이 단순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하드웨어 필요 성능 적음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171450" marR="0" lvl="0" indent="-171450" algn="l" defTabSz="6858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단점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규모 확장 어려움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규칙 충돌</a:t>
            </a: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5EE301B1-DF08-D5A5-12DC-5F57AC078FEC}"/>
              </a:ext>
            </a:extLst>
          </p:cNvPr>
          <p:cNvSpPr txBox="1">
            <a:spLocks/>
          </p:cNvSpPr>
          <p:nvPr/>
        </p:nvSpPr>
        <p:spPr>
          <a:xfrm>
            <a:off x="5744872" y="3099482"/>
            <a:ext cx="3414871" cy="583677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장점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다양한 표현 이해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업데이트 용이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171450" marR="0" lvl="0" indent="-171450" algn="l" defTabSz="6858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단점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복잡한 패턴 한계</a:t>
            </a:r>
            <a:r>
              <a:rPr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수작업 공학 설계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</a:t>
            </a:r>
            <a:endParaRPr kumimoji="0" lang="ko-KR" altLang="en-US" sz="1200" b="0" i="0" u="none" strike="sng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8A7B6CD-42EE-5EE4-A3C9-03699EE106F2}"/>
              </a:ext>
            </a:extLst>
          </p:cNvPr>
          <p:cNvSpPr txBox="1">
            <a:spLocks/>
          </p:cNvSpPr>
          <p:nvPr/>
        </p:nvSpPr>
        <p:spPr>
          <a:xfrm>
            <a:off x="848031" y="5977671"/>
            <a:ext cx="3681755" cy="583677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장점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특징을 스스로 학습하여 복잡한 문제 해결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171450" marR="0" lvl="0" indent="-171450" algn="l" defTabSz="6858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단점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대량의 데이터 필요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고성능 자원 필요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(GPU)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0B9E52-B528-C2CF-4719-7F72D079855C}"/>
              </a:ext>
            </a:extLst>
          </p:cNvPr>
          <p:cNvGrpSpPr/>
          <p:nvPr/>
        </p:nvGrpSpPr>
        <p:grpSpPr>
          <a:xfrm>
            <a:off x="487722" y="1511182"/>
            <a:ext cx="4262088" cy="1149671"/>
            <a:chOff x="1107262" y="1560585"/>
            <a:chExt cx="2173188" cy="586204"/>
          </a:xfrm>
        </p:grpSpPr>
        <p:pic>
          <p:nvPicPr>
            <p:cNvPr id="21" name="Picture 2" descr="생성된 이미지">
              <a:extLst>
                <a:ext uri="{FF2B5EF4-FFF2-40B4-BE49-F238E27FC236}">
                  <a16:creationId xmlns:a16="http://schemas.microsoft.com/office/drawing/2014/main" id="{1D5A94B7-A46A-71E1-A407-BF1C7EC264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" t="15519" r="46222" b="63088"/>
            <a:stretch>
              <a:fillRect/>
            </a:stretch>
          </p:blipFill>
          <p:spPr bwMode="auto">
            <a:xfrm>
              <a:off x="1107262" y="1560585"/>
              <a:ext cx="1625243" cy="443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생성된 이미지">
              <a:extLst>
                <a:ext uri="{FF2B5EF4-FFF2-40B4-BE49-F238E27FC236}">
                  <a16:creationId xmlns:a16="http://schemas.microsoft.com/office/drawing/2014/main" id="{DCE8B5CE-C130-7287-5476-188CA1A6CC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56" t="16975" r="2657" b="64203"/>
            <a:stretch>
              <a:fillRect/>
            </a:stretch>
          </p:blipFill>
          <p:spPr bwMode="auto">
            <a:xfrm>
              <a:off x="2779592" y="1587270"/>
              <a:ext cx="500858" cy="39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6CBB029-1B25-3131-0946-CD05FAB61CC2}"/>
                </a:ext>
              </a:extLst>
            </p:cNvPr>
            <p:cNvSpPr txBox="1"/>
            <p:nvPr/>
          </p:nvSpPr>
          <p:spPr>
            <a:xfrm>
              <a:off x="1756851" y="1853375"/>
              <a:ext cx="805146" cy="29341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규칙 작성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C7A4DB5-885E-C111-E6FA-D8617161F098}"/>
              </a:ext>
            </a:extLst>
          </p:cNvPr>
          <p:cNvSpPr txBox="1"/>
          <p:nvPr/>
        </p:nvSpPr>
        <p:spPr>
          <a:xfrm>
            <a:off x="1597542" y="2510915"/>
            <a:ext cx="1907390" cy="518155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유리창이 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바퀴가 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.</a:t>
            </a: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램프가 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.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지붕이 있다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1F7D46-3186-3607-DE30-D59DC4BEBBAC}"/>
              </a:ext>
            </a:extLst>
          </p:cNvPr>
          <p:cNvSpPr txBox="1"/>
          <p:nvPr/>
        </p:nvSpPr>
        <p:spPr>
          <a:xfrm>
            <a:off x="5919783" y="2453641"/>
            <a:ext cx="1841529" cy="293414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이미지의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edge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추출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벡터화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8D8B837B-5EE1-5CFA-2DC2-9FE632D27452}"/>
              </a:ext>
            </a:extLst>
          </p:cNvPr>
          <p:cNvSpPr txBox="1">
            <a:spLocks/>
          </p:cNvSpPr>
          <p:nvPr/>
        </p:nvSpPr>
        <p:spPr>
          <a:xfrm>
            <a:off x="6508973" y="3747917"/>
            <a:ext cx="1562576" cy="34970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LLM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CD2348B8-BADB-FB14-3B72-6609D0212951}"/>
              </a:ext>
            </a:extLst>
          </p:cNvPr>
          <p:cNvSpPr txBox="1">
            <a:spLocks/>
          </p:cNvSpPr>
          <p:nvPr/>
        </p:nvSpPr>
        <p:spPr>
          <a:xfrm>
            <a:off x="5588521" y="5934054"/>
            <a:ext cx="3656777" cy="583677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6858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장점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자연스러운 언어 생성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다양한 활용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171450" marR="0" lvl="0" indent="-171450" algn="l" defTabSz="685817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단점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: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고성능 자원 필요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사실과 다른 결과 발생 가능</a:t>
            </a:r>
          </a:p>
        </p:txBody>
      </p:sp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3A19225A-8DA5-2C9A-4DE3-CF1B4EED5886}"/>
              </a:ext>
            </a:extLst>
          </p:cNvPr>
          <p:cNvSpPr txBox="1">
            <a:spLocks/>
          </p:cNvSpPr>
          <p:nvPr/>
        </p:nvSpPr>
        <p:spPr>
          <a:xfrm>
            <a:off x="5691199" y="4158102"/>
            <a:ext cx="3259751" cy="25736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17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대규모 텍스트 데이터를 학습한 딥러닝 언어 모델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E42D2C3-316C-EEA9-3124-39F147AA3780}"/>
              </a:ext>
            </a:extLst>
          </p:cNvPr>
          <p:cNvGrpSpPr/>
          <p:nvPr/>
        </p:nvGrpSpPr>
        <p:grpSpPr>
          <a:xfrm>
            <a:off x="220700" y="4478114"/>
            <a:ext cx="4637931" cy="894875"/>
            <a:chOff x="473311" y="1326983"/>
            <a:chExt cx="4637931" cy="894875"/>
          </a:xfrm>
        </p:grpSpPr>
        <p:pic>
          <p:nvPicPr>
            <p:cNvPr id="30" name="Picture 2" descr="생성된 이미지">
              <a:extLst>
                <a:ext uri="{FF2B5EF4-FFF2-40B4-BE49-F238E27FC236}">
                  <a16:creationId xmlns:a16="http://schemas.microsoft.com/office/drawing/2014/main" id="{2636E863-1434-911A-23FF-710395106B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85" r="70194" b="64657"/>
            <a:stretch>
              <a:fillRect/>
            </a:stretch>
          </p:blipFill>
          <p:spPr bwMode="auto">
            <a:xfrm>
              <a:off x="473311" y="1403002"/>
              <a:ext cx="1703382" cy="75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생성된 이미지">
              <a:extLst>
                <a:ext uri="{FF2B5EF4-FFF2-40B4-BE49-F238E27FC236}">
                  <a16:creationId xmlns:a16="http://schemas.microsoft.com/office/drawing/2014/main" id="{CA7864CA-95E2-9668-ACD8-BE0C7122E2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09" t="63505" b="13007"/>
            <a:stretch>
              <a:fillRect/>
            </a:stretch>
          </p:blipFill>
          <p:spPr bwMode="auto">
            <a:xfrm>
              <a:off x="2014317" y="1326983"/>
              <a:ext cx="3096925" cy="89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C7159DD-392C-7D3E-1EFE-051F161302CA}"/>
              </a:ext>
            </a:extLst>
          </p:cNvPr>
          <p:cNvGrpSpPr/>
          <p:nvPr/>
        </p:nvGrpSpPr>
        <p:grpSpPr>
          <a:xfrm>
            <a:off x="5160770" y="4490698"/>
            <a:ext cx="4321140" cy="920501"/>
            <a:chOff x="247801" y="5016383"/>
            <a:chExt cx="4321140" cy="920501"/>
          </a:xfrm>
        </p:grpSpPr>
        <p:pic>
          <p:nvPicPr>
            <p:cNvPr id="33" name="Picture 2">
              <a:extLst>
                <a:ext uri="{FF2B5EF4-FFF2-40B4-BE49-F238E27FC236}">
                  <a16:creationId xmlns:a16="http://schemas.microsoft.com/office/drawing/2014/main" id="{AB01B4BB-8FDF-58B4-00D6-68A6C26936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919"/>
            <a:stretch>
              <a:fillRect/>
            </a:stretch>
          </p:blipFill>
          <p:spPr bwMode="auto">
            <a:xfrm>
              <a:off x="1883081" y="5016383"/>
              <a:ext cx="2685860" cy="920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생성된 이미지">
              <a:extLst>
                <a:ext uri="{FF2B5EF4-FFF2-40B4-BE49-F238E27FC236}">
                  <a16:creationId xmlns:a16="http://schemas.microsoft.com/office/drawing/2014/main" id="{B120946E-C45D-3506-F8AB-0488D1C0AFD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85" r="70194" b="64657"/>
            <a:stretch>
              <a:fillRect/>
            </a:stretch>
          </p:blipFill>
          <p:spPr bwMode="auto">
            <a:xfrm>
              <a:off x="247801" y="5027233"/>
              <a:ext cx="1703382" cy="75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AA7A96D-AAA0-8A24-335F-01910E1B38E4}"/>
              </a:ext>
            </a:extLst>
          </p:cNvPr>
          <p:cNvSpPr txBox="1"/>
          <p:nvPr/>
        </p:nvSpPr>
        <p:spPr>
          <a:xfrm>
            <a:off x="6918767" y="5180533"/>
            <a:ext cx="805146" cy="29341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신경망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F230C75-3360-4A6C-8752-AA987CDD335B}"/>
              </a:ext>
            </a:extLst>
          </p:cNvPr>
          <p:cNvSpPr txBox="1"/>
          <p:nvPr/>
        </p:nvSpPr>
        <p:spPr>
          <a:xfrm>
            <a:off x="8420177" y="5191709"/>
            <a:ext cx="805146" cy="29341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언어 생성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DF7F0FD-414C-7A82-15E6-ED75FC91109A}"/>
              </a:ext>
            </a:extLst>
          </p:cNvPr>
          <p:cNvGrpSpPr/>
          <p:nvPr/>
        </p:nvGrpSpPr>
        <p:grpSpPr>
          <a:xfrm>
            <a:off x="487722" y="1511182"/>
            <a:ext cx="4262088" cy="870759"/>
            <a:chOff x="1107262" y="1560585"/>
            <a:chExt cx="2173188" cy="443990"/>
          </a:xfrm>
        </p:grpSpPr>
        <p:pic>
          <p:nvPicPr>
            <p:cNvPr id="38" name="Picture 2" descr="생성된 이미지">
              <a:extLst>
                <a:ext uri="{FF2B5EF4-FFF2-40B4-BE49-F238E27FC236}">
                  <a16:creationId xmlns:a16="http://schemas.microsoft.com/office/drawing/2014/main" id="{ED8FFABA-7666-A2BC-C7BD-EF7267B36D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2" t="15519" r="46222" b="63088"/>
            <a:stretch>
              <a:fillRect/>
            </a:stretch>
          </p:blipFill>
          <p:spPr bwMode="auto">
            <a:xfrm>
              <a:off x="1107262" y="1560585"/>
              <a:ext cx="1625243" cy="4439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생성된 이미지">
              <a:extLst>
                <a:ext uri="{FF2B5EF4-FFF2-40B4-BE49-F238E27FC236}">
                  <a16:creationId xmlns:a16="http://schemas.microsoft.com/office/drawing/2014/main" id="{BFDEC821-D4FB-50E9-07E9-32B0A36CB6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56" t="16975" r="2657" b="64203"/>
            <a:stretch>
              <a:fillRect/>
            </a:stretch>
          </p:blipFill>
          <p:spPr bwMode="auto">
            <a:xfrm>
              <a:off x="2779592" y="1587270"/>
              <a:ext cx="500858" cy="3906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" name="Picture 2">
            <a:extLst>
              <a:ext uri="{FF2B5EF4-FFF2-40B4-BE49-F238E27FC236}">
                <a16:creationId xmlns:a16="http://schemas.microsoft.com/office/drawing/2014/main" id="{77C012F2-8F0D-5D8B-A4A8-525C45561C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8" t="13798" r="49944" b="25143"/>
          <a:stretch>
            <a:fillRect/>
          </a:stretch>
        </p:blipFill>
        <p:spPr bwMode="auto">
          <a:xfrm>
            <a:off x="2165446" y="1532592"/>
            <a:ext cx="871878" cy="7771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1" name="Picture 2">
            <a:extLst>
              <a:ext uri="{FF2B5EF4-FFF2-40B4-BE49-F238E27FC236}">
                <a16:creationId xmlns:a16="http://schemas.microsoft.com/office/drawing/2014/main" id="{788C9548-4710-E542-B408-61895DFEC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09" t="15208" r="6855" b="23734"/>
          <a:stretch>
            <a:fillRect/>
          </a:stretch>
        </p:blipFill>
        <p:spPr bwMode="auto">
          <a:xfrm>
            <a:off x="6459599" y="1550294"/>
            <a:ext cx="751291" cy="72065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D320F175-B1AB-191D-43F3-2B5ACDB7B212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496291" y="1590771"/>
            <a:ext cx="923886" cy="662785"/>
          </a:xfrm>
          <a:prstGeom prst="rect">
            <a:avLst/>
          </a:prstGeom>
        </p:spPr>
      </p:pic>
      <p:sp>
        <p:nvSpPr>
          <p:cNvPr id="43" name="제목 6">
            <a:extLst>
              <a:ext uri="{FF2B5EF4-FFF2-40B4-BE49-F238E27FC236}">
                <a16:creationId xmlns:a16="http://schemas.microsoft.com/office/drawing/2014/main" id="{10CD3D43-E153-BC31-7483-8F5CF2BC2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 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의 발전과정과 특징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569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6">
            <a:extLst>
              <a:ext uri="{FF2B5EF4-FFF2-40B4-BE49-F238E27FC236}">
                <a16:creationId xmlns:a16="http://schemas.microsoft.com/office/drawing/2014/main" id="{5710AD8D-41EC-239C-0FF7-713EEE964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생성형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6D93A0F-43C7-AF14-EE52-D05A8A174DD3}"/>
              </a:ext>
            </a:extLst>
          </p:cNvPr>
          <p:cNvSpPr/>
          <p:nvPr/>
        </p:nvSpPr>
        <p:spPr bwMode="ltGray">
          <a:xfrm>
            <a:off x="327951" y="1097003"/>
            <a:ext cx="3832961" cy="458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 ● </a:t>
            </a:r>
            <a:r>
              <a:rPr lang="en-US" altLang="ko-KR" sz="14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LLM(Large Language Model)</a:t>
            </a:r>
            <a:r>
              <a:rPr lang="ko-KR" altLang="en-US" sz="14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의 초창기</a:t>
            </a:r>
            <a:endParaRPr kumimoji="0" lang="en-US" altLang="ko-KR" sz="1400" b="1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70461ED-290A-2A3F-8EF2-F866E202052A}"/>
              </a:ext>
            </a:extLst>
          </p:cNvPr>
          <p:cNvSpPr/>
          <p:nvPr/>
        </p:nvSpPr>
        <p:spPr>
          <a:xfrm>
            <a:off x="1842813" y="1593324"/>
            <a:ext cx="6966244" cy="41125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2017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년 구글에서 발표한 딥러닝 아키텍처 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“</a:t>
            </a:r>
            <a:r>
              <a:rPr kumimoji="0" lang="ko-KR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트랜스포머</a:t>
            </a:r>
            <a:r>
              <a:rPr kumimoji="0" lang="en-US" altLang="ko-KR" sz="1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</a:rPr>
              <a:t>(Transformer)”</a:t>
            </a:r>
            <a:endParaRPr kumimoji="0" lang="ko-KR" altLang="en-US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36" name="이등변 삼각형 35">
            <a:extLst>
              <a:ext uri="{FF2B5EF4-FFF2-40B4-BE49-F238E27FC236}">
                <a16:creationId xmlns:a16="http://schemas.microsoft.com/office/drawing/2014/main" id="{67B4D99A-C327-A090-772B-DC64DB9233D8}"/>
              </a:ext>
            </a:extLst>
          </p:cNvPr>
          <p:cNvSpPr/>
          <p:nvPr/>
        </p:nvSpPr>
        <p:spPr>
          <a:xfrm>
            <a:off x="1216795" y="3482543"/>
            <a:ext cx="2314574" cy="629553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정육면체 36">
            <a:extLst>
              <a:ext uri="{FF2B5EF4-FFF2-40B4-BE49-F238E27FC236}">
                <a16:creationId xmlns:a16="http://schemas.microsoft.com/office/drawing/2014/main" id="{A276D9E5-DDCC-B804-0AE8-B78238694062}"/>
              </a:ext>
            </a:extLst>
          </p:cNvPr>
          <p:cNvSpPr/>
          <p:nvPr/>
        </p:nvSpPr>
        <p:spPr>
          <a:xfrm flipH="1">
            <a:off x="1837486" y="2716622"/>
            <a:ext cx="1073192" cy="766788"/>
          </a:xfrm>
          <a:prstGeom prst="cube">
            <a:avLst>
              <a:gd name="adj" fmla="val 8362"/>
            </a:avLst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트랜스포머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782E3D78-303B-C3C7-7D94-DE325D4B7677}"/>
              </a:ext>
            </a:extLst>
          </p:cNvPr>
          <p:cNvSpPr/>
          <p:nvPr/>
        </p:nvSpPr>
        <p:spPr>
          <a:xfrm>
            <a:off x="1447660" y="2972089"/>
            <a:ext cx="250362" cy="268651"/>
          </a:xfrm>
          <a:prstGeom prst="rightArrow">
            <a:avLst/>
          </a:prstGeom>
          <a:solidFill>
            <a:srgbClr val="7E9BC8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FCA5FFE-8F05-4771-89C1-3A00069BBB63}"/>
              </a:ext>
            </a:extLst>
          </p:cNvPr>
          <p:cNvSpPr/>
          <p:nvPr/>
        </p:nvSpPr>
        <p:spPr>
          <a:xfrm>
            <a:off x="0" y="2911474"/>
            <a:ext cx="1558269" cy="38358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“Good n</a:t>
            </a:r>
            <a:r>
              <a:rPr kumimoji="0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ight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45000F3-F962-22EA-0DA4-62D69A1976F1}"/>
              </a:ext>
            </a:extLst>
          </p:cNvPr>
          <p:cNvSpPr/>
          <p:nvPr/>
        </p:nvSpPr>
        <p:spPr>
          <a:xfrm>
            <a:off x="3121117" y="2913235"/>
            <a:ext cx="1840922" cy="38358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안녕히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주무세요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C993AF6B-EBC0-F219-24FA-F6D190C4712A}"/>
              </a:ext>
            </a:extLst>
          </p:cNvPr>
          <p:cNvSpPr/>
          <p:nvPr/>
        </p:nvSpPr>
        <p:spPr>
          <a:xfrm>
            <a:off x="3044470" y="2982583"/>
            <a:ext cx="250362" cy="268651"/>
          </a:xfrm>
          <a:prstGeom prst="rightArrow">
            <a:avLst/>
          </a:prstGeom>
          <a:solidFill>
            <a:srgbClr val="7E9BC8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53DE9E98-B1C9-B801-168F-EDA6C9FC6F6D}"/>
              </a:ext>
            </a:extLst>
          </p:cNvPr>
          <p:cNvSpPr/>
          <p:nvPr/>
        </p:nvSpPr>
        <p:spPr>
          <a:xfrm>
            <a:off x="95251" y="2500559"/>
            <a:ext cx="4705349" cy="1378494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90F4D9B-3086-6251-31B2-1C7259C6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620" y="4213011"/>
            <a:ext cx="1747414" cy="2186647"/>
          </a:xfrm>
          <a:prstGeom prst="rect">
            <a:avLst/>
          </a:prstGeom>
        </p:spPr>
      </p:pic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8345A376-24EA-5B24-2549-7E624B1FC26C}"/>
              </a:ext>
            </a:extLst>
          </p:cNvPr>
          <p:cNvSpPr/>
          <p:nvPr/>
        </p:nvSpPr>
        <p:spPr>
          <a:xfrm>
            <a:off x="447674" y="4095116"/>
            <a:ext cx="3905251" cy="2394224"/>
          </a:xfrm>
          <a:prstGeom prst="roundRect">
            <a:avLst/>
          </a:prstGeom>
          <a:noFill/>
          <a:ln w="28575">
            <a:solidFill>
              <a:srgbClr val="BFBFB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3DA1EA87-62C2-0133-356C-4628FABCCA09}"/>
              </a:ext>
            </a:extLst>
          </p:cNvPr>
          <p:cNvCxnSpPr>
            <a:cxnSpLocks/>
            <a:stCxn id="39" idx="2"/>
          </p:cNvCxnSpPr>
          <p:nvPr/>
        </p:nvCxnSpPr>
        <p:spPr>
          <a:xfrm rot="16200000" flipH="1">
            <a:off x="-54824" y="4129019"/>
            <a:ext cx="2374682" cy="706765"/>
          </a:xfrm>
          <a:prstGeom prst="bentConnector3">
            <a:avLst>
              <a:gd name="adj1" fmla="val 100132"/>
            </a:avLst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2E89A7C1-851D-7AEA-CB09-56091C0DB369}"/>
              </a:ext>
            </a:extLst>
          </p:cNvPr>
          <p:cNvCxnSpPr>
            <a:cxnSpLocks/>
            <a:endCxn id="40" idx="2"/>
          </p:cNvCxnSpPr>
          <p:nvPr/>
        </p:nvCxnSpPr>
        <p:spPr>
          <a:xfrm rot="5400000" flipH="1" flipV="1">
            <a:off x="2704678" y="3969435"/>
            <a:ext cx="2009512" cy="664288"/>
          </a:xfrm>
          <a:prstGeom prst="bentConnector3">
            <a:avLst>
              <a:gd name="adj1" fmla="val 42"/>
            </a:avLst>
          </a:prstGeom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이등변 삼각형 46">
            <a:extLst>
              <a:ext uri="{FF2B5EF4-FFF2-40B4-BE49-F238E27FC236}">
                <a16:creationId xmlns:a16="http://schemas.microsoft.com/office/drawing/2014/main" id="{FF5214B8-63B5-6DFC-9976-A6A4BE7D71C2}"/>
              </a:ext>
            </a:extLst>
          </p:cNvPr>
          <p:cNvSpPr/>
          <p:nvPr/>
        </p:nvSpPr>
        <p:spPr>
          <a:xfrm>
            <a:off x="6476914" y="3554309"/>
            <a:ext cx="2314574" cy="629553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154DA1BD-7770-28BC-17C7-4DC31E1A9E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559939"/>
              </p:ext>
            </p:extLst>
          </p:nvPr>
        </p:nvGraphicFramePr>
        <p:xfrm>
          <a:off x="6727278" y="4696293"/>
          <a:ext cx="1692188" cy="135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163">
                  <a:extLst>
                    <a:ext uri="{9D8B030D-6E8A-4147-A177-3AD203B41FA5}">
                      <a16:colId xmlns:a16="http://schemas.microsoft.com/office/drawing/2014/main" val="3934735862"/>
                    </a:ext>
                  </a:extLst>
                </a:gridCol>
                <a:gridCol w="686025">
                  <a:extLst>
                    <a:ext uri="{9D8B030D-6E8A-4147-A177-3AD203B41FA5}">
                      <a16:colId xmlns:a16="http://schemas.microsoft.com/office/drawing/2014/main" val="2193566645"/>
                    </a:ext>
                  </a:extLst>
                </a:gridCol>
              </a:tblGrid>
              <a:tr h="225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들어가신다</a:t>
                      </a:r>
                      <a:endParaRPr lang="en-US" altLang="ko-KR" sz="1100" b="1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42%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2718018"/>
                  </a:ext>
                </a:extLst>
              </a:tr>
              <a:tr h="225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주무신다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23%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613962"/>
                  </a:ext>
                </a:extLst>
              </a:tr>
              <a:tr h="225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없어요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28%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5609389"/>
                  </a:ext>
                </a:extLst>
              </a:tr>
              <a:tr h="225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실리콘 밸리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7%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9724742"/>
                  </a:ext>
                </a:extLst>
              </a:tr>
              <a:tr h="225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나가요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9426672"/>
                  </a:ext>
                </a:extLst>
              </a:tr>
              <a:tr h="2253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막걸리</a:t>
                      </a:r>
                      <a:endParaRPr lang="en-US" altLang="ko-KR" sz="11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10%</a:t>
                      </a: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089502"/>
                  </a:ext>
                </a:extLst>
              </a:tr>
            </a:tbl>
          </a:graphicData>
        </a:graphic>
      </p:graphicFrame>
      <p:sp>
        <p:nvSpPr>
          <p:cNvPr id="49" name="정육면체 48">
            <a:extLst>
              <a:ext uri="{FF2B5EF4-FFF2-40B4-BE49-F238E27FC236}">
                <a16:creationId xmlns:a16="http://schemas.microsoft.com/office/drawing/2014/main" id="{F465855C-98E9-B0D2-B109-5DF1D6F424CD}"/>
              </a:ext>
            </a:extLst>
          </p:cNvPr>
          <p:cNvSpPr/>
          <p:nvPr/>
        </p:nvSpPr>
        <p:spPr>
          <a:xfrm flipH="1">
            <a:off x="7074876" y="2732208"/>
            <a:ext cx="1073192" cy="822101"/>
          </a:xfrm>
          <a:prstGeom prst="cube">
            <a:avLst>
              <a:gd name="adj" fmla="val 8362"/>
            </a:avLst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트랜스포머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(LLM)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CFE88934-E777-E3AB-CE7C-B794CC333294}"/>
              </a:ext>
            </a:extLst>
          </p:cNvPr>
          <p:cNvSpPr/>
          <p:nvPr/>
        </p:nvSpPr>
        <p:spPr>
          <a:xfrm>
            <a:off x="6685050" y="3006103"/>
            <a:ext cx="250362" cy="288030"/>
          </a:xfrm>
          <a:prstGeom prst="rightArrow">
            <a:avLst/>
          </a:prstGeom>
          <a:solidFill>
            <a:srgbClr val="7E9BC8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AF29394B-F8D4-120E-8B25-57C698249B83}"/>
              </a:ext>
            </a:extLst>
          </p:cNvPr>
          <p:cNvSpPr/>
          <p:nvPr/>
        </p:nvSpPr>
        <p:spPr>
          <a:xfrm>
            <a:off x="5047992" y="2932268"/>
            <a:ext cx="1637058" cy="41125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“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아버지가 방에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”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BAAC0DDE-2580-2CAD-6210-B621E68BAD90}"/>
              </a:ext>
            </a:extLst>
          </p:cNvPr>
          <p:cNvSpPr/>
          <p:nvPr/>
        </p:nvSpPr>
        <p:spPr>
          <a:xfrm>
            <a:off x="8281860" y="3017354"/>
            <a:ext cx="250362" cy="288030"/>
          </a:xfrm>
          <a:prstGeom prst="rightArrow">
            <a:avLst/>
          </a:prstGeom>
          <a:solidFill>
            <a:srgbClr val="7E9BC8"/>
          </a:solidFill>
          <a:ln w="127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00C4F14-C98C-5BF2-1751-045FD3995747}"/>
              </a:ext>
            </a:extLst>
          </p:cNvPr>
          <p:cNvSpPr/>
          <p:nvPr/>
        </p:nvSpPr>
        <p:spPr>
          <a:xfrm>
            <a:off x="5087210" y="2500559"/>
            <a:ext cx="4705349" cy="1378494"/>
          </a:xfrm>
          <a:prstGeom prst="roundRect">
            <a:avLst/>
          </a:prstGeom>
          <a:noFill/>
          <a:ln w="28575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23727A9-6CF6-7B1B-3B92-9215B33279EB}"/>
              </a:ext>
            </a:extLst>
          </p:cNvPr>
          <p:cNvSpPr/>
          <p:nvPr/>
        </p:nvSpPr>
        <p:spPr>
          <a:xfrm>
            <a:off x="8438516" y="2932268"/>
            <a:ext cx="1301059" cy="41125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“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들어가신다</a:t>
            </a: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”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923AF3C1-2777-B2B5-3E7A-9B7D03FC6C62}"/>
              </a:ext>
            </a:extLst>
          </p:cNvPr>
          <p:cNvSpPr/>
          <p:nvPr/>
        </p:nvSpPr>
        <p:spPr>
          <a:xfrm>
            <a:off x="5448299" y="4183862"/>
            <a:ext cx="4029075" cy="2008439"/>
          </a:xfrm>
          <a:prstGeom prst="roundRect">
            <a:avLst/>
          </a:prstGeom>
          <a:noFill/>
          <a:ln w="28575">
            <a:solidFill>
              <a:srgbClr val="BFBFB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FA2AAC8E-07B5-E10C-B37B-B2909BE6B26B}"/>
              </a:ext>
            </a:extLst>
          </p:cNvPr>
          <p:cNvSpPr/>
          <p:nvPr/>
        </p:nvSpPr>
        <p:spPr>
          <a:xfrm>
            <a:off x="6727278" y="4359134"/>
            <a:ext cx="1692188" cy="303296"/>
          </a:xfrm>
          <a:prstGeom prst="roundRect">
            <a:avLst/>
          </a:prstGeom>
          <a:solidFill>
            <a:srgbClr val="0070C0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Attention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7D74755A-41D3-C16D-452F-14D196B8EB1F}"/>
              </a:ext>
            </a:extLst>
          </p:cNvPr>
          <p:cNvCxnSpPr>
            <a:cxnSpLocks/>
            <a:stCxn id="51" idx="2"/>
            <a:endCxn id="48" idx="1"/>
          </p:cNvCxnSpPr>
          <p:nvPr/>
        </p:nvCxnSpPr>
        <p:spPr>
          <a:xfrm rot="16200000" flipH="1">
            <a:off x="5282474" y="3927571"/>
            <a:ext cx="2028851" cy="860757"/>
          </a:xfrm>
          <a:prstGeom prst="bentConnector2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3C2D7E97-C713-5218-24D3-51C4316C37CB}"/>
              </a:ext>
            </a:extLst>
          </p:cNvPr>
          <p:cNvCxnSpPr>
            <a:cxnSpLocks/>
            <a:stCxn id="48" idx="3"/>
            <a:endCxn id="54" idx="2"/>
          </p:cNvCxnSpPr>
          <p:nvPr/>
        </p:nvCxnSpPr>
        <p:spPr>
          <a:xfrm flipV="1">
            <a:off x="8419466" y="3343525"/>
            <a:ext cx="669580" cy="2028851"/>
          </a:xfrm>
          <a:prstGeom prst="bentConnector2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B44C61CF-C9D6-4B13-9001-D7EBE19D3501}"/>
              </a:ext>
            </a:extLst>
          </p:cNvPr>
          <p:cNvSpPr/>
          <p:nvPr/>
        </p:nvSpPr>
        <p:spPr>
          <a:xfrm>
            <a:off x="1093915" y="2158021"/>
            <a:ext cx="2612768" cy="321498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algn="ctr" latinLnBrk="1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초기 타겟 </a:t>
            </a:r>
            <a:r>
              <a:rPr lang="en-US" altLang="ko-KR" sz="14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기계 번역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F574E99C-B3F9-C3C1-AF0C-BB7584B8A9C9}"/>
              </a:ext>
            </a:extLst>
          </p:cNvPr>
          <p:cNvSpPr/>
          <p:nvPr/>
        </p:nvSpPr>
        <p:spPr>
          <a:xfrm>
            <a:off x="6161154" y="2202349"/>
            <a:ext cx="2612768" cy="286466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algn="ctr" latinLnBrk="1">
              <a:lnSpc>
                <a:spcPct val="150000"/>
              </a:lnSpc>
            </a:pPr>
            <a:r>
              <a:rPr lang="ko-KR" altLang="en-US" sz="14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현재 타겟 </a:t>
            </a:r>
            <a:r>
              <a:rPr lang="en-US" altLang="ko-KR" sz="14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텍스트 생성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47FF4AA-8EEC-C2C4-B41D-CB9B69A7E70E}"/>
              </a:ext>
            </a:extLst>
          </p:cNvPr>
          <p:cNvSpPr/>
          <p:nvPr/>
        </p:nvSpPr>
        <p:spPr>
          <a:xfrm>
            <a:off x="5530756" y="6102294"/>
            <a:ext cx="4078580" cy="411257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Attention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개념을 도입하여 현재의 </a:t>
            </a:r>
            <a:r>
              <a:rPr kumimoji="0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LLM</a:t>
            </a:r>
            <a:r>
              <a:rPr kumimoji="0" lang="ko-KR" altLang="en-US" sz="1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이 등장</a:t>
            </a:r>
          </a:p>
        </p:txBody>
      </p:sp>
    </p:spTree>
    <p:extLst>
      <p:ext uri="{BB962C8B-B14F-4D97-AF65-F5344CB8AC3E}">
        <p14:creationId xmlns:p14="http://schemas.microsoft.com/office/powerpoint/2010/main" val="40086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F84F7-3A26-0909-DB31-7D1E6D3DF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8542783B-7514-6AFB-0E88-50A56087C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생성형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D9DBFC0E-9533-2D11-D29B-5E000B53BE93}"/>
              </a:ext>
            </a:extLst>
          </p:cNvPr>
          <p:cNvSpPr/>
          <p:nvPr/>
        </p:nvSpPr>
        <p:spPr bwMode="ltGray">
          <a:xfrm>
            <a:off x="327951" y="1097003"/>
            <a:ext cx="3832961" cy="458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 ● </a:t>
            </a:r>
            <a:r>
              <a:rPr lang="en-US" altLang="ko-KR" sz="14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LLM(Large Language Model)</a:t>
            </a:r>
            <a:r>
              <a:rPr lang="ko-KR" altLang="en-US" sz="14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은 무엇인가</a:t>
            </a:r>
            <a:r>
              <a:rPr lang="en-US" altLang="ko-KR" sz="14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?</a:t>
            </a:r>
            <a:endParaRPr kumimoji="0" lang="en-US" altLang="ko-KR" sz="1400" b="1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pic>
        <p:nvPicPr>
          <p:cNvPr id="2" name="Picture 4" descr="생성된 이미지">
            <a:extLst>
              <a:ext uri="{FF2B5EF4-FFF2-40B4-BE49-F238E27FC236}">
                <a16:creationId xmlns:a16="http://schemas.microsoft.com/office/drawing/2014/main" id="{12447A3E-4EE3-4062-CB88-E12379021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934" y="2051734"/>
            <a:ext cx="1430971" cy="1430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D8DC90B-C4CF-1A99-3A80-4CE8F4A31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134" y="1900291"/>
            <a:ext cx="3017273" cy="167792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8541F28-C106-A003-F0BA-55AD87E30749}"/>
              </a:ext>
            </a:extLst>
          </p:cNvPr>
          <p:cNvSpPr txBox="1"/>
          <p:nvPr/>
        </p:nvSpPr>
        <p:spPr>
          <a:xfrm>
            <a:off x="6893902" y="3578851"/>
            <a:ext cx="15117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생성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5B8594A-AC26-42C5-3507-517A1564CA1D}"/>
              </a:ext>
            </a:extLst>
          </p:cNvPr>
          <p:cNvCxnSpPr>
            <a:cxnSpLocks/>
          </p:cNvCxnSpPr>
          <p:nvPr/>
        </p:nvCxnSpPr>
        <p:spPr>
          <a:xfrm flipV="1">
            <a:off x="2972872" y="2634001"/>
            <a:ext cx="828000" cy="2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33878C7-13D5-BC35-7E01-067CFED10584}"/>
              </a:ext>
            </a:extLst>
          </p:cNvPr>
          <p:cNvSpPr txBox="1"/>
          <p:nvPr/>
        </p:nvSpPr>
        <p:spPr>
          <a:xfrm>
            <a:off x="6140398" y="1253746"/>
            <a:ext cx="33387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다음 단어가 무엇이 올지 예측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5925BB-613A-BD9A-B57F-254935AC3E83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526494" y="1561523"/>
            <a:ext cx="1283272" cy="4199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BAA2E4F-F75A-80BB-9128-671C8A4A520F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662593" y="1561523"/>
            <a:ext cx="1147173" cy="5287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FD342923-BA6F-13A2-10F3-250584CCB7CB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6845554" y="1561523"/>
            <a:ext cx="964212" cy="6350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67DEDAA-8CAC-2D00-DB97-41250F8D9731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7809766" y="1561523"/>
            <a:ext cx="1032433" cy="123169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19B034E-F838-6B90-CBB4-57E009B6E63E}"/>
              </a:ext>
            </a:extLst>
          </p:cNvPr>
          <p:cNvSpPr/>
          <p:nvPr/>
        </p:nvSpPr>
        <p:spPr>
          <a:xfrm>
            <a:off x="7489747" y="1703868"/>
            <a:ext cx="541157" cy="281805"/>
          </a:xfrm>
          <a:prstGeom prst="rect">
            <a:avLst/>
          </a:prstGeom>
          <a:noFill/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…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AD6E53C-DEF2-4F5A-4105-B0CBFBF66D06}"/>
              </a:ext>
            </a:extLst>
          </p:cNvPr>
          <p:cNvSpPr/>
          <p:nvPr/>
        </p:nvSpPr>
        <p:spPr bwMode="ltGray">
          <a:xfrm>
            <a:off x="3785934" y="3372842"/>
            <a:ext cx="1358326" cy="500025"/>
          </a:xfrm>
          <a:prstGeom prst="rect">
            <a:avLst/>
          </a:prstGeom>
          <a:solidFill>
            <a:srgbClr val="B5D3B5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LLM</a:t>
            </a: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(Transformer)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C148A678-89D3-88E8-3C9C-F328C199C6B8}"/>
              </a:ext>
            </a:extLst>
          </p:cNvPr>
          <p:cNvGrpSpPr/>
          <p:nvPr/>
        </p:nvGrpSpPr>
        <p:grpSpPr>
          <a:xfrm>
            <a:off x="277424" y="3349888"/>
            <a:ext cx="2474448" cy="511160"/>
            <a:chOff x="292500" y="2404566"/>
            <a:chExt cx="2474448" cy="51116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C4F34BEA-EBE0-4CEC-176E-43FAC314EEC9}"/>
                </a:ext>
              </a:extLst>
            </p:cNvPr>
            <p:cNvSpPr/>
            <p:nvPr/>
          </p:nvSpPr>
          <p:spPr bwMode="ltGray">
            <a:xfrm>
              <a:off x="292500" y="2404566"/>
              <a:ext cx="2474448" cy="511160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6EE7D8-6516-61AA-9AA4-56B6193CFA74}"/>
                </a:ext>
              </a:extLst>
            </p:cNvPr>
            <p:cNvSpPr txBox="1"/>
            <p:nvPr/>
          </p:nvSpPr>
          <p:spPr>
            <a:xfrm>
              <a:off x="743914" y="2509021"/>
              <a:ext cx="1968187" cy="30777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</a:t>
              </a:r>
              <a:r>
                <a:rPr kumimoji="0" lang="ko-KR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고양이는 귀엽다</a:t>
              </a:r>
            </a:p>
          </p:txBody>
        </p:sp>
      </p:grp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829F290B-5C46-ECBF-E77B-DB2CCAE9A1C4}"/>
              </a:ext>
            </a:extLst>
          </p:cNvPr>
          <p:cNvSpPr/>
          <p:nvPr/>
        </p:nvSpPr>
        <p:spPr bwMode="ltGray">
          <a:xfrm>
            <a:off x="2110120" y="4276604"/>
            <a:ext cx="1779134" cy="2248740"/>
          </a:xfrm>
          <a:prstGeom prst="roundRect">
            <a:avLst/>
          </a:prstGeom>
          <a:solidFill>
            <a:srgbClr val="E8EDF4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u="sng" dirty="0">
                <a:solidFill>
                  <a:schemeClr val="tx1"/>
                </a:solidFill>
              </a:rPr>
              <a:t>Tokenization</a:t>
            </a: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○ </a:t>
            </a:r>
            <a:r>
              <a:rPr lang="ko-KR" altLang="en-US" sz="1100" dirty="0">
                <a:solidFill>
                  <a:schemeClr val="tx1"/>
                </a:solidFill>
              </a:rPr>
              <a:t>고양이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○ 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ko-KR" alt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US" altLang="ko-KR" sz="11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○ </a:t>
            </a:r>
            <a:r>
              <a:rPr lang="ko-KR" altLang="en-US" sz="1100" dirty="0">
                <a:solidFill>
                  <a:schemeClr val="tx1"/>
                </a:solidFill>
              </a:rPr>
              <a:t>귀엽다</a:t>
            </a:r>
            <a:endParaRPr lang="en-US" altLang="ko-KR" sz="11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ko-KR" alt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15CC6297-7965-139B-24F4-16FBF969C953}"/>
              </a:ext>
            </a:extLst>
          </p:cNvPr>
          <p:cNvSpPr/>
          <p:nvPr/>
        </p:nvSpPr>
        <p:spPr bwMode="ltGray">
          <a:xfrm>
            <a:off x="3954107" y="4276604"/>
            <a:ext cx="4095237" cy="2248740"/>
          </a:xfrm>
          <a:prstGeom prst="roundRect">
            <a:avLst/>
          </a:prstGeom>
          <a:solidFill>
            <a:srgbClr val="E8EDF4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u="sng" dirty="0">
                <a:solidFill>
                  <a:schemeClr val="tx1"/>
                </a:solidFill>
              </a:rPr>
              <a:t>Embedding</a:t>
            </a:r>
          </a:p>
          <a:p>
            <a:pPr algn="ctr"/>
            <a:endParaRPr lang="en-US" altLang="ko-KR" sz="1600" b="1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0FF0B0EB-F65E-8D5C-5B10-E24AE0CE7DB4}"/>
              </a:ext>
            </a:extLst>
          </p:cNvPr>
          <p:cNvSpPr/>
          <p:nvPr/>
        </p:nvSpPr>
        <p:spPr>
          <a:xfrm rot="5400000">
            <a:off x="4281914" y="2577895"/>
            <a:ext cx="406069" cy="3024336"/>
          </a:xfrm>
          <a:prstGeom prst="leftBrace">
            <a:avLst>
              <a:gd name="adj1" fmla="val 8333"/>
              <a:gd name="adj2" fmla="val 49917"/>
            </a:avLst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23A0BE7-4787-5764-6135-4E1CE329A924}"/>
              </a:ext>
            </a:extLst>
          </p:cNvPr>
          <p:cNvSpPr txBox="1"/>
          <p:nvPr/>
        </p:nvSpPr>
        <p:spPr>
          <a:xfrm>
            <a:off x="2274199" y="6470903"/>
            <a:ext cx="151173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단어</a:t>
            </a:r>
            <a:r>
              <a:rPr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문자 조합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03F7C4-551E-E212-E32D-72EF841C8391}"/>
              </a:ext>
            </a:extLst>
          </p:cNvPr>
          <p:cNvSpPr txBox="1"/>
          <p:nvPr/>
        </p:nvSpPr>
        <p:spPr>
          <a:xfrm>
            <a:off x="5330593" y="6486443"/>
            <a:ext cx="1511735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벡터화</a:t>
            </a:r>
            <a:r>
              <a:rPr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수치화</a:t>
            </a:r>
            <a:r>
              <a:rPr lang="en-US" altLang="ko-KR" sz="12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kumimoji="0" lang="ko-KR" altLang="en-US" sz="12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3F28404-909A-0BC0-3D05-D3D414B743E9}"/>
              </a:ext>
            </a:extLst>
          </p:cNvPr>
          <p:cNvCxnSpPr>
            <a:cxnSpLocks/>
          </p:cNvCxnSpPr>
          <p:nvPr/>
        </p:nvCxnSpPr>
        <p:spPr>
          <a:xfrm flipV="1">
            <a:off x="5169116" y="2631375"/>
            <a:ext cx="828000" cy="26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A6D35FC5-51A6-BE07-BC7F-8EDE55BA665F}"/>
              </a:ext>
            </a:extLst>
          </p:cNvPr>
          <p:cNvGrpSpPr/>
          <p:nvPr/>
        </p:nvGrpSpPr>
        <p:grpSpPr>
          <a:xfrm>
            <a:off x="1039151" y="2038806"/>
            <a:ext cx="1099405" cy="966805"/>
            <a:chOff x="383739" y="2069178"/>
            <a:chExt cx="2384402" cy="2540481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CAEAAE7-2116-6E43-E65C-02F0BEF6E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39" y="2083963"/>
              <a:ext cx="940402" cy="940402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E002531-5802-D3F9-0A8B-120F55B438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39" y="2236363"/>
              <a:ext cx="940402" cy="940402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698FE3A-C621-4158-DD36-3A9C8549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539" y="2388763"/>
              <a:ext cx="940402" cy="940402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CE39E928-8704-F26A-2DA8-14A2A4131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8449" y="2069178"/>
              <a:ext cx="940402" cy="940402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0485E458-3035-5BC0-E486-1B8A3CA04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849" y="2221578"/>
              <a:ext cx="940402" cy="940402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D42876C-9E2D-B204-8BFF-69FFC8BAD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3249" y="2373978"/>
              <a:ext cx="940402" cy="940402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C57D880-C855-4C1A-3FD3-8DC55D69B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739" y="3364457"/>
              <a:ext cx="940402" cy="940402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F3DB0401-F2F8-728B-E3E6-0B03FB015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139" y="3516857"/>
              <a:ext cx="940402" cy="940402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8ABB4809-2754-E22E-09CB-6C9D6F2A2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539" y="3669257"/>
              <a:ext cx="940402" cy="940402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71C0DCD-5BBB-DEC1-5D27-B8AABDF05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2939" y="3364457"/>
              <a:ext cx="940402" cy="94040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F0DB4C3-1F0C-6B11-F8D1-322D197F4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5339" y="3516857"/>
              <a:ext cx="940402" cy="94040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861F18F-0946-B8F0-A8DF-70D2139C3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739" y="3669257"/>
              <a:ext cx="940402" cy="940402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D0FB6F8-22A0-D61C-8D70-BE4C0A1F4A7E}"/>
              </a:ext>
            </a:extLst>
          </p:cNvPr>
          <p:cNvSpPr txBox="1"/>
          <p:nvPr/>
        </p:nvSpPr>
        <p:spPr>
          <a:xfrm>
            <a:off x="786890" y="1722505"/>
            <a:ext cx="1511735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학습데이터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D5B00CF5-E013-E7F3-7CD0-941A3AB59F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908" y="4736623"/>
            <a:ext cx="3487634" cy="1629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28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42DBC-5364-936C-D980-99C7B3F7A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9B4C710-1A7E-5B84-31DD-1011D55F4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668" y="1450569"/>
            <a:ext cx="6534419" cy="501739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9703D4AF-3038-4C59-6182-1972938CA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생성형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2C8904B-96CA-881A-692F-45E4AED6C6E3}"/>
              </a:ext>
            </a:extLst>
          </p:cNvPr>
          <p:cNvSpPr/>
          <p:nvPr/>
        </p:nvSpPr>
        <p:spPr bwMode="ltGray">
          <a:xfrm>
            <a:off x="327951" y="1097003"/>
            <a:ext cx="2212781" cy="458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 ●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LLM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의 발전과정과 종류</a:t>
            </a:r>
            <a:endParaRPr kumimoji="0" lang="en-US" altLang="ko-KR" sz="1400" b="1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410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49490-D251-F450-95A6-E2627AD05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B635876-B7BB-4960-151C-F3B2267AC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생성형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A1B09B9-5A4B-248A-D61B-095D0B4D8B33}"/>
              </a:ext>
            </a:extLst>
          </p:cNvPr>
          <p:cNvSpPr/>
          <p:nvPr/>
        </p:nvSpPr>
        <p:spPr bwMode="ltGray">
          <a:xfrm>
            <a:off x="327951" y="1097003"/>
            <a:ext cx="2716837" cy="458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 ●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LLM Parameter</a:t>
            </a:r>
            <a:r>
              <a:rPr lang="ko-KR" altLang="en-US" sz="1400" dirty="0">
                <a:solidFill>
                  <a:srgbClr val="333333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사이즈 비교</a:t>
            </a:r>
            <a:endParaRPr kumimoji="0" lang="en-US" altLang="ko-KR" sz="1400" b="1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pic>
        <p:nvPicPr>
          <p:cNvPr id="3" name="그림 2" descr="텍스트, 스크린샷, 원, 로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0531452-1DF1-293F-2AB7-C487CE589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21" y="1988840"/>
            <a:ext cx="7308812" cy="3737266"/>
          </a:xfrm>
          <a:prstGeom prst="rect">
            <a:avLst/>
          </a:prstGeom>
        </p:spPr>
      </p:pic>
      <p:sp>
        <p:nvSpPr>
          <p:cNvPr id="4" name="화살표: 줄무늬가 있는 오른쪽 3">
            <a:extLst>
              <a:ext uri="{FF2B5EF4-FFF2-40B4-BE49-F238E27FC236}">
                <a16:creationId xmlns:a16="http://schemas.microsoft.com/office/drawing/2014/main" id="{8EC84D54-D5C9-92DF-9CD7-9A7923AC5ADC}"/>
              </a:ext>
            </a:extLst>
          </p:cNvPr>
          <p:cNvSpPr/>
          <p:nvPr/>
        </p:nvSpPr>
        <p:spPr bwMode="ltGray">
          <a:xfrm>
            <a:off x="7761312" y="3392996"/>
            <a:ext cx="432048" cy="403200"/>
          </a:xfrm>
          <a:prstGeom prst="stripedRightArrow">
            <a:avLst/>
          </a:prstGeom>
          <a:solidFill>
            <a:srgbClr val="DBE3ED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08C6A2-916F-70BD-A99B-847FBF8E6457}"/>
              </a:ext>
            </a:extLst>
          </p:cNvPr>
          <p:cNvSpPr txBox="1"/>
          <p:nvPr/>
        </p:nvSpPr>
        <p:spPr>
          <a:xfrm>
            <a:off x="8176604" y="3440707"/>
            <a:ext cx="1884629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100</a:t>
            </a:r>
            <a:r>
              <a: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조 </a:t>
            </a:r>
            <a:r>
              <a:rPr kumimoji="0" lang="en-US" altLang="ko-KR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parameter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FA083-1F11-AE56-49C4-511C84A63CA8}"/>
              </a:ext>
            </a:extLst>
          </p:cNvPr>
          <p:cNvSpPr txBox="1"/>
          <p:nvPr/>
        </p:nvSpPr>
        <p:spPr>
          <a:xfrm>
            <a:off x="8189511" y="3696417"/>
            <a:ext cx="1884629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7AA5B2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(AGI </a:t>
            </a: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7AA5B2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도래 예측</a:t>
            </a:r>
            <a:r>
              <a:rPr kumimoji="0" lang="en-US" altLang="ko-KR" sz="1200" i="0" u="none" strike="noStrike" kern="1200" cap="none" spc="0" normalizeH="0" baseline="0" noProof="0" dirty="0">
                <a:ln>
                  <a:noFill/>
                </a:ln>
                <a:solidFill>
                  <a:srgbClr val="7AA5B2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F30595-8DD3-0B87-78A1-B0E3328F9917}"/>
              </a:ext>
            </a:extLst>
          </p:cNvPr>
          <p:cNvSpPr txBox="1"/>
          <p:nvPr/>
        </p:nvSpPr>
        <p:spPr>
          <a:xfrm>
            <a:off x="452500" y="5913276"/>
            <a:ext cx="9001000" cy="288147"/>
          </a:xfrm>
          <a:prstGeom prst="rect">
            <a:avLst/>
          </a:prstGeom>
          <a:noFill/>
        </p:spPr>
        <p:txBody>
          <a:bodyPr wrap="square" lIns="108000" tIns="36000" rIns="108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AGI(</a:t>
            </a:r>
            <a:r>
              <a:rPr lang="en-US" altLang="ko-KR" sz="1400" kern="0" dirty="0" err="1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Artificail</a:t>
            </a:r>
            <a:r>
              <a:rPr lang="ko-KR" altLang="en-US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General</a:t>
            </a:r>
            <a:r>
              <a:rPr lang="ko-KR" altLang="en-US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 </a:t>
            </a:r>
            <a:r>
              <a:rPr lang="en-US" altLang="ko-KR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Intelligence) : </a:t>
            </a:r>
            <a:r>
              <a:rPr lang="ko-KR" altLang="en-US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사람처럼 학습</a:t>
            </a:r>
            <a:r>
              <a:rPr lang="en-US" altLang="ko-KR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이해</a:t>
            </a:r>
            <a:r>
              <a:rPr lang="en-US" altLang="ko-KR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/</a:t>
            </a:r>
            <a:r>
              <a:rPr lang="ko-KR" altLang="en-US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추론하고</a:t>
            </a:r>
            <a:r>
              <a:rPr lang="en-US" altLang="ko-KR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, </a:t>
            </a:r>
            <a:r>
              <a:rPr lang="ko-KR" altLang="en-US" sz="1400" kern="0" dirty="0">
                <a:solidFill>
                  <a:prstClr val="black"/>
                </a:solidFill>
                <a:latin typeface="현대하모니 M" panose="02020603020101020101" pitchFamily="18" charset="-127"/>
                <a:ea typeface="현대하모니 M" panose="02020603020101020101" pitchFamily="18" charset="-127"/>
              </a:rPr>
              <a:t>여러 분야의 문제를 스스로 해결할 수 있는 인공지능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358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3A265-411B-53D5-6377-CFEAD9E30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35E78A2F-3E34-9971-A6B3-15A567616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생성형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A301992-F7A2-9037-EB87-66E01204A847}"/>
              </a:ext>
            </a:extLst>
          </p:cNvPr>
          <p:cNvSpPr/>
          <p:nvPr/>
        </p:nvSpPr>
        <p:spPr bwMode="ltGray">
          <a:xfrm>
            <a:off x="327951" y="1097003"/>
            <a:ext cx="2428805" cy="45818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 ● 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현대하모니 M" panose="02020603020101020101" pitchFamily="18" charset="-127"/>
                <a:ea typeface="현대하모니 M" panose="02020603020101020101" pitchFamily="18" charset="-127"/>
                <a:cs typeface="+mn-cs"/>
              </a:rPr>
              <a:t>Prompt Engineering</a:t>
            </a:r>
            <a:endParaRPr kumimoji="0" lang="en-US" altLang="ko-KR" sz="1400" b="1" i="0" u="sng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현대하모니 M" panose="02020603020101020101" pitchFamily="18" charset="-127"/>
              <a:ea typeface="현대하모니 M" panose="02020603020101020101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960C8B0-DB49-FB0A-5A3D-8780A3001271}"/>
              </a:ext>
            </a:extLst>
          </p:cNvPr>
          <p:cNvGrpSpPr/>
          <p:nvPr/>
        </p:nvGrpSpPr>
        <p:grpSpPr>
          <a:xfrm>
            <a:off x="3657070" y="1823148"/>
            <a:ext cx="2490704" cy="494625"/>
            <a:chOff x="276244" y="2404566"/>
            <a:chExt cx="2490704" cy="51116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3186C406-676B-C009-2D80-69C7BC0B16DC}"/>
                </a:ext>
              </a:extLst>
            </p:cNvPr>
            <p:cNvSpPr/>
            <p:nvPr/>
          </p:nvSpPr>
          <p:spPr bwMode="ltGray">
            <a:xfrm>
              <a:off x="292500" y="2404566"/>
              <a:ext cx="2474448" cy="511160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6716B0-3640-A8B1-6FCF-13964136C184}"/>
                </a:ext>
              </a:extLst>
            </p:cNvPr>
            <p:cNvSpPr txBox="1"/>
            <p:nvPr/>
          </p:nvSpPr>
          <p:spPr>
            <a:xfrm>
              <a:off x="276244" y="2486068"/>
              <a:ext cx="1968187" cy="33855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+  </a:t>
              </a:r>
              <a:r>
                <a:rPr kumimoji="0" lang="en-US" altLang="ko-KR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Prompt</a:t>
              </a:r>
              <a:r>
                <a:rPr kumimoji="0" lang="en-US" altLang="ko-KR" sz="1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현대하모니 L" panose="02020603020101020101" pitchFamily="18" charset="-127"/>
                  <a:ea typeface="현대하모니 L" panose="02020603020101020101" pitchFamily="18" charset="-127"/>
                  <a:cs typeface="+mn-cs"/>
                </a:rPr>
                <a:t>  </a:t>
              </a:r>
              <a:endParaRPr kumimoji="0" lang="ko-KR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현대하모니 L" panose="02020603020101020101" pitchFamily="18" charset="-127"/>
                <a:ea typeface="현대하모니 L" panose="02020603020101020101" pitchFamily="18" charset="-127"/>
                <a:cs typeface="+mn-cs"/>
              </a:endParaRP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6CF96A-5AA1-8887-0B50-7E3E2D316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9439"/>
            <a:stretch>
              <a:fillRect/>
            </a:stretch>
          </p:blipFill>
          <p:spPr>
            <a:xfrm>
              <a:off x="2280960" y="2473826"/>
              <a:ext cx="403788" cy="3714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183FC45-6446-55CD-CA55-44EC69A81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67660"/>
            <a:stretch>
              <a:fillRect/>
            </a:stretch>
          </p:blipFill>
          <p:spPr>
            <a:xfrm>
              <a:off x="2098071" y="2490307"/>
              <a:ext cx="215630" cy="371475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201BD92-FA1D-9661-D36C-8F3C1F4C7C3F}"/>
              </a:ext>
            </a:extLst>
          </p:cNvPr>
          <p:cNvSpPr/>
          <p:nvPr/>
        </p:nvSpPr>
        <p:spPr>
          <a:xfrm>
            <a:off x="345959" y="3211324"/>
            <a:ext cx="2880000" cy="1080000"/>
          </a:xfrm>
          <a:prstGeom prst="roundRect">
            <a:avLst>
              <a:gd name="adj" fmla="val 13363"/>
            </a:avLst>
          </a:prstGeom>
          <a:solidFill>
            <a:srgbClr val="E8EDF4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책 추천해줘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FC77B97-490B-CA78-979F-31DF16DD7E2A}"/>
              </a:ext>
            </a:extLst>
          </p:cNvPr>
          <p:cNvSpPr/>
          <p:nvPr/>
        </p:nvSpPr>
        <p:spPr>
          <a:xfrm>
            <a:off x="345959" y="5049300"/>
            <a:ext cx="2880000" cy="1080000"/>
          </a:xfrm>
          <a:prstGeom prst="roundRect">
            <a:avLst>
              <a:gd name="adj" fmla="val 13363"/>
            </a:avLst>
          </a:prstGeom>
          <a:solidFill>
            <a:srgbClr val="E8EDF4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직장 생활을 잘 할 수 있는 자기계발서를 추천해 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AD0DAC-0277-C2E6-8797-AD66052C87F3}"/>
              </a:ext>
            </a:extLst>
          </p:cNvPr>
          <p:cNvSpPr txBox="1"/>
          <p:nvPr/>
        </p:nvSpPr>
        <p:spPr>
          <a:xfrm>
            <a:off x="3562076" y="1393028"/>
            <a:ext cx="5171344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Prompt Engineering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 기본원칙 </a:t>
            </a: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: 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좋은 질문이 좋은 답을 얻는다</a:t>
            </a:r>
            <a:endParaRPr kumimoji="0" lang="en-US" altLang="ko-KR" sz="14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현대하모니 L" panose="02020603020101020101" pitchFamily="18" charset="-127"/>
              <a:ea typeface="현대하모니 L" panose="02020603020101020101" pitchFamily="18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ADB476-B898-2BB5-A918-9F0A31B8CD3A}"/>
              </a:ext>
            </a:extLst>
          </p:cNvPr>
          <p:cNvSpPr/>
          <p:nvPr/>
        </p:nvSpPr>
        <p:spPr>
          <a:xfrm>
            <a:off x="3467151" y="3211324"/>
            <a:ext cx="2880000" cy="2917974"/>
          </a:xfrm>
          <a:prstGeom prst="roundRect">
            <a:avLst>
              <a:gd name="adj" fmla="val 6642"/>
            </a:avLst>
          </a:prstGeom>
          <a:solidFill>
            <a:srgbClr val="E8EDF4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t"/>
          <a:lstStyle/>
          <a:p>
            <a:endParaRPr lang="en-US" altLang="ko-KR" sz="1200" b="1" dirty="0">
              <a:solidFill>
                <a:srgbClr val="ED6666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</a:t>
            </a:r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오늘 날씨가 좋다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Positive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예시 </a:t>
            </a:r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2: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서비스가 너무 느리다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Negative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입력</a:t>
            </a:r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입력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음식이 맛있다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출력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87121FD-58EA-25CD-CC50-FE5C5C99162E}"/>
              </a:ext>
            </a:extLst>
          </p:cNvPr>
          <p:cNvSpPr txBox="1">
            <a:spLocks/>
          </p:cNvSpPr>
          <p:nvPr/>
        </p:nvSpPr>
        <p:spPr>
          <a:xfrm>
            <a:off x="3404828" y="2953958"/>
            <a:ext cx="1296144" cy="25736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Prompt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B8A44B42-5DD8-13C2-1F3A-D1E0E6157DFF}"/>
              </a:ext>
            </a:extLst>
          </p:cNvPr>
          <p:cNvSpPr/>
          <p:nvPr/>
        </p:nvSpPr>
        <p:spPr>
          <a:xfrm>
            <a:off x="6588343" y="3211324"/>
            <a:ext cx="2880000" cy="2917974"/>
          </a:xfrm>
          <a:prstGeom prst="roundRect">
            <a:avLst>
              <a:gd name="adj" fmla="val 6642"/>
            </a:avLst>
          </a:prstGeom>
          <a:solidFill>
            <a:srgbClr val="E8EDF4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t"/>
          <a:lstStyle/>
          <a:p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아래 정보를 바탕으로 신문 기사 형식으로 작성해줘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형식은 다음과 같다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</a:p>
          <a:p>
            <a:endParaRPr lang="en-US" altLang="ko-KR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헤드라인 </a:t>
            </a:r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(20</a:t>
            </a:r>
            <a:r>
              <a:rPr lang="ko-KR" altLang="en-US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 이내</a:t>
            </a:r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소제목</a:t>
            </a:r>
          </a:p>
          <a:p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본문 </a:t>
            </a:r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(3~4</a:t>
            </a:r>
            <a:r>
              <a:rPr lang="ko-KR" altLang="en-US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단락</a:t>
            </a:r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err="1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단락당</a:t>
            </a:r>
            <a:r>
              <a:rPr lang="ko-KR" altLang="en-US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4~5</a:t>
            </a:r>
            <a:r>
              <a:rPr lang="ko-KR" altLang="en-US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문장</a:t>
            </a:r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○ </a:t>
            </a:r>
            <a:r>
              <a:rPr lang="ko-KR" altLang="en-US" sz="1200" b="1" dirty="0">
                <a:solidFill>
                  <a:srgbClr val="ED6666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기자 이름 및 날짜</a:t>
            </a:r>
          </a:p>
          <a:p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정보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[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사건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입력</a:t>
            </a:r>
            <a:r>
              <a:rPr lang="en-US" altLang="ko-KR" sz="12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D6FC5143-F82B-F167-9F37-4135823E2D47}"/>
              </a:ext>
            </a:extLst>
          </p:cNvPr>
          <p:cNvSpPr txBox="1">
            <a:spLocks/>
          </p:cNvSpPr>
          <p:nvPr/>
        </p:nvSpPr>
        <p:spPr>
          <a:xfrm>
            <a:off x="6516335" y="2953958"/>
            <a:ext cx="1296144" cy="25736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Prompt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내용 개체 틀 2">
            <a:extLst>
              <a:ext uri="{FF2B5EF4-FFF2-40B4-BE49-F238E27FC236}">
                <a16:creationId xmlns:a16="http://schemas.microsoft.com/office/drawing/2014/main" id="{2AFB3980-0BF4-E744-5733-A828276E78BD}"/>
              </a:ext>
            </a:extLst>
          </p:cNvPr>
          <p:cNvSpPr txBox="1">
            <a:spLocks/>
          </p:cNvSpPr>
          <p:nvPr/>
        </p:nvSpPr>
        <p:spPr>
          <a:xfrm>
            <a:off x="301062" y="2953958"/>
            <a:ext cx="1296144" cy="25736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Prompt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07591023-6235-9898-B995-5ADFB4E93C68}"/>
              </a:ext>
            </a:extLst>
          </p:cNvPr>
          <p:cNvSpPr txBox="1">
            <a:spLocks/>
          </p:cNvSpPr>
          <p:nvPr/>
        </p:nvSpPr>
        <p:spPr>
          <a:xfrm>
            <a:off x="341507" y="4764850"/>
            <a:ext cx="1296144" cy="25736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Prompt</a:t>
            </a:r>
            <a:endParaRPr lang="ko-KR" altLang="en-US" sz="1200" dirty="0">
              <a:solidFill>
                <a:schemeClr val="accent6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49D6CB-60F2-D56C-6266-EA4B7E47B33A}"/>
              </a:ext>
            </a:extLst>
          </p:cNvPr>
          <p:cNvSpPr txBox="1"/>
          <p:nvPr/>
        </p:nvSpPr>
        <p:spPr>
          <a:xfrm>
            <a:off x="1457983" y="2476462"/>
            <a:ext cx="655949" cy="307777"/>
          </a:xfrm>
          <a:prstGeom prst="rect">
            <a:avLst/>
          </a:prstGeom>
          <a:solidFill>
            <a:srgbClr val="B5D3B5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구체성</a:t>
            </a:r>
            <a:endParaRPr lang="en-US" altLang="ko-KR" sz="1400" dirty="0">
              <a:latin typeface="현대하모니 M" panose="02020603020101020101" pitchFamily="18" charset="-127"/>
              <a:ea typeface="현대하모니 M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A66487-0609-C9A7-FD64-C4DF17599F7F}"/>
              </a:ext>
            </a:extLst>
          </p:cNvPr>
          <p:cNvSpPr txBox="1"/>
          <p:nvPr/>
        </p:nvSpPr>
        <p:spPr>
          <a:xfrm>
            <a:off x="4129614" y="2486910"/>
            <a:ext cx="1545616" cy="307777"/>
          </a:xfrm>
          <a:prstGeom prst="rect">
            <a:avLst/>
          </a:prstGeom>
          <a:solidFill>
            <a:srgbClr val="B5D3B5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예시형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(Few Shot)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C0263D-2B36-E18B-0B94-99D43AF642B4}"/>
              </a:ext>
            </a:extLst>
          </p:cNvPr>
          <p:cNvSpPr txBox="1"/>
          <p:nvPr/>
        </p:nvSpPr>
        <p:spPr>
          <a:xfrm>
            <a:off x="7118478" y="2486909"/>
            <a:ext cx="1819729" cy="307777"/>
          </a:xfrm>
          <a:prstGeom prst="rect">
            <a:avLst/>
          </a:prstGeom>
          <a:solidFill>
            <a:srgbClr val="B5D3B5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템플릿형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(</a:t>
            </a:r>
            <a:r>
              <a:rPr lang="ko-KR" altLang="en-US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검색형</a:t>
            </a:r>
            <a:r>
              <a:rPr lang="en-US" altLang="ko-KR" sz="1400" dirty="0">
                <a:latin typeface="현대하모니 M" panose="02020603020101020101" pitchFamily="18" charset="-127"/>
                <a:ea typeface="현대하모니 M" panose="02020603020101020101" pitchFamily="18" charset="-127"/>
              </a:rPr>
              <a:t>,RAG)</a:t>
            </a:r>
          </a:p>
        </p:txBody>
      </p:sp>
      <p:sp>
        <p:nvSpPr>
          <p:cNvPr id="23" name="화살표: 줄무늬가 있는 오른쪽 22">
            <a:extLst>
              <a:ext uri="{FF2B5EF4-FFF2-40B4-BE49-F238E27FC236}">
                <a16:creationId xmlns:a16="http://schemas.microsoft.com/office/drawing/2014/main" id="{FD98EE6C-5936-D8CD-1731-F26EA5073B3F}"/>
              </a:ext>
            </a:extLst>
          </p:cNvPr>
          <p:cNvSpPr/>
          <p:nvPr/>
        </p:nvSpPr>
        <p:spPr bwMode="ltGray">
          <a:xfrm rot="5400000">
            <a:off x="1632758" y="4405524"/>
            <a:ext cx="306401" cy="529574"/>
          </a:xfrm>
          <a:prstGeom prst="stripedRightArrow">
            <a:avLst/>
          </a:prstGeom>
          <a:solidFill>
            <a:schemeClr val="tx1">
              <a:lumMod val="20000"/>
              <a:lumOff val="80000"/>
            </a:schemeClr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06CE0-398B-188A-31DF-AEC4C8F1F7E4}"/>
              </a:ext>
            </a:extLst>
          </p:cNvPr>
          <p:cNvSpPr txBox="1"/>
          <p:nvPr/>
        </p:nvSpPr>
        <p:spPr>
          <a:xfrm>
            <a:off x="3562076" y="1004150"/>
            <a:ext cx="5376131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  <a:r>
              <a:rPr lang="ko-KR" altLang="en-US" sz="1400" dirty="0">
                <a:solidFill>
                  <a:prstClr val="black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로 원하는 결과를 생성하기 위해 컴퓨터와 대화하는 방법</a:t>
            </a:r>
            <a:endParaRPr lang="en-US" altLang="ko-KR" sz="1400" dirty="0">
              <a:solidFill>
                <a:prstClr val="black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64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1D2DF-696E-C442-0C48-558BF495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102AF8D4-99FF-09E7-04CE-A08D7286F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500" y="397508"/>
            <a:ext cx="9316836" cy="403200"/>
          </a:xfrm>
        </p:spPr>
        <p:txBody>
          <a:bodyPr/>
          <a:lstStyle/>
          <a:p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 </a:t>
            </a:r>
            <a:r>
              <a:rPr lang="en-US" altLang="ko-KR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AI</a:t>
            </a:r>
            <a:r>
              <a:rPr lang="ko-KR" altLang="en-US" sz="2000" b="1" dirty="0">
                <a:ln>
                  <a:solidFill>
                    <a:sysClr val="windowText" lastClr="000000">
                      <a:alpha val="0"/>
                    </a:sysClr>
                  </a:solidFill>
                </a:ln>
                <a:latin typeface="+mn-ea"/>
                <a:sym typeface="Wingdings" panose="05000000000000000000" pitchFamily="2" charset="2"/>
              </a:rPr>
              <a:t> 종류</a:t>
            </a:r>
            <a:endParaRPr lang="ko-KR" altLang="en-US" sz="2000" b="1" dirty="0">
              <a:ln>
                <a:solidFill>
                  <a:sysClr val="windowText" lastClr="000000">
                    <a:alpha val="0"/>
                  </a:sysClr>
                </a:solidFill>
              </a:ln>
              <a:latin typeface="+mn-ea"/>
              <a:ea typeface="+mn-ea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5D5A3E61-37C1-0E5A-0593-1F5F780C44BE}"/>
              </a:ext>
            </a:extLst>
          </p:cNvPr>
          <p:cNvSpPr/>
          <p:nvPr/>
        </p:nvSpPr>
        <p:spPr>
          <a:xfrm>
            <a:off x="6593787" y="1165417"/>
            <a:ext cx="2887200" cy="691379"/>
          </a:xfrm>
          <a:prstGeom prst="roundRect">
            <a:avLst/>
          </a:prstGeom>
          <a:solidFill>
            <a:srgbClr val="35A29F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rgbClr val="0000CC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DA7A1E6-3E2F-4635-3DCC-61363CADA2C1}"/>
              </a:ext>
            </a:extLst>
          </p:cNvPr>
          <p:cNvSpPr/>
          <p:nvPr/>
        </p:nvSpPr>
        <p:spPr>
          <a:xfrm>
            <a:off x="3505251" y="1165417"/>
            <a:ext cx="2887200" cy="691379"/>
          </a:xfrm>
          <a:prstGeom prst="roundRect">
            <a:avLst/>
          </a:prstGeom>
          <a:solidFill>
            <a:srgbClr val="0B6669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rgbClr val="0000CC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FEA6503-E4DB-5102-D51E-68D4192DDDB3}"/>
              </a:ext>
            </a:extLst>
          </p:cNvPr>
          <p:cNvSpPr/>
          <p:nvPr/>
        </p:nvSpPr>
        <p:spPr>
          <a:xfrm>
            <a:off x="416496" y="1165417"/>
            <a:ext cx="2887418" cy="691379"/>
          </a:xfrm>
          <a:prstGeom prst="roundRect">
            <a:avLst/>
          </a:prstGeom>
          <a:solidFill>
            <a:srgbClr val="081853"/>
          </a:solidFill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rgbClr val="0000CC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00DB3A-0BED-0736-205A-AF9790AE8896}"/>
              </a:ext>
            </a:extLst>
          </p:cNvPr>
          <p:cNvSpPr/>
          <p:nvPr/>
        </p:nvSpPr>
        <p:spPr>
          <a:xfrm>
            <a:off x="416496" y="1953314"/>
            <a:ext cx="2887200" cy="4373605"/>
          </a:xfrm>
          <a:prstGeom prst="roundRect">
            <a:avLst>
              <a:gd name="adj" fmla="val 11306"/>
            </a:avLst>
          </a:prstGeom>
          <a:noFill/>
          <a:ln w="28575">
            <a:solidFill>
              <a:srgbClr val="08185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rgbClr val="0000CC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pic>
        <p:nvPicPr>
          <p:cNvPr id="6" name="Picture 4" descr="Tesla Autopilot FSD Logo Vinyl Decal Sticker">
            <a:extLst>
              <a:ext uri="{FF2B5EF4-FFF2-40B4-BE49-F238E27FC236}">
                <a16:creationId xmlns:a16="http://schemas.microsoft.com/office/drawing/2014/main" id="{16B7FD1E-0287-A9C7-A9AA-B19E79793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681" y="5229200"/>
            <a:ext cx="1055083" cy="79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0" descr="Tesla Optimus Robot: Will It Take Your Job? - CES">
            <a:extLst>
              <a:ext uri="{FF2B5EF4-FFF2-40B4-BE49-F238E27FC236}">
                <a16:creationId xmlns:a16="http://schemas.microsoft.com/office/drawing/2014/main" id="{BD2EFE9F-A70F-B3F5-D471-6F5BC9D6D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5644" y="4453762"/>
            <a:ext cx="604935" cy="533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생성된 이미지">
            <a:extLst>
              <a:ext uri="{FF2B5EF4-FFF2-40B4-BE49-F238E27FC236}">
                <a16:creationId xmlns:a16="http://schemas.microsoft.com/office/drawing/2014/main" id="{A5C9C1F8-99A2-5F6E-91AE-91BAACA3D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2" t="21386" r="10528" b="23833"/>
          <a:stretch>
            <a:fillRect/>
          </a:stretch>
        </p:blipFill>
        <p:spPr bwMode="auto">
          <a:xfrm>
            <a:off x="1038123" y="2392734"/>
            <a:ext cx="1698867" cy="124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17AD1F04-2193-3300-186E-5EAF13DAA4FC}"/>
              </a:ext>
            </a:extLst>
          </p:cNvPr>
          <p:cNvSpPr txBox="1">
            <a:spLocks/>
          </p:cNvSpPr>
          <p:nvPr/>
        </p:nvSpPr>
        <p:spPr>
          <a:xfrm>
            <a:off x="661833" y="1171701"/>
            <a:ext cx="2396744" cy="66889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인지형 </a:t>
            </a: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(Perceptive AI)</a:t>
            </a:r>
            <a:endParaRPr lang="ko-KR" altLang="en-US" sz="1400" b="1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F06DA78E-FFC1-BC87-F2C6-EFC4A5A98D73}"/>
              </a:ext>
            </a:extLst>
          </p:cNvPr>
          <p:cNvSpPr txBox="1">
            <a:spLocks/>
          </p:cNvSpPr>
          <p:nvPr/>
        </p:nvSpPr>
        <p:spPr>
          <a:xfrm>
            <a:off x="3750479" y="1161459"/>
            <a:ext cx="2396744" cy="66889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생성형 </a:t>
            </a: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(Generative AI)</a:t>
            </a:r>
            <a:endParaRPr lang="ko-KR" altLang="en-US" sz="1400" b="1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C01ACF4-0824-C680-F0B5-36ED7717D8DF}"/>
              </a:ext>
            </a:extLst>
          </p:cNvPr>
          <p:cNvSpPr txBox="1">
            <a:spLocks/>
          </p:cNvSpPr>
          <p:nvPr/>
        </p:nvSpPr>
        <p:spPr>
          <a:xfrm>
            <a:off x="6839015" y="1160748"/>
            <a:ext cx="2396744" cy="668892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복합형 </a:t>
            </a: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bg1"/>
                </a:solidFill>
                <a:latin typeface="현대하모니 L" panose="02020603020101020101" pitchFamily="18" charset="-127"/>
                <a:ea typeface="현대하모니 L" panose="02020603020101020101" pitchFamily="18" charset="-127"/>
              </a:rPr>
              <a:t>(Hybrid/Agentic AI)</a:t>
            </a:r>
            <a:endParaRPr lang="ko-KR" altLang="en-US" sz="1400" b="1" dirty="0">
              <a:solidFill>
                <a:schemeClr val="bg1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952140EE-E211-6D74-C8FA-3DF24D9D7784}"/>
              </a:ext>
            </a:extLst>
          </p:cNvPr>
          <p:cNvSpPr txBox="1">
            <a:spLocks/>
          </p:cNvSpPr>
          <p:nvPr/>
        </p:nvSpPr>
        <p:spPr>
          <a:xfrm>
            <a:off x="861134" y="1953315"/>
            <a:ext cx="1990460" cy="293918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세상 인식 </a:t>
            </a: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&amp;</a:t>
            </a:r>
            <a:r>
              <a:rPr lang="ko-KR" altLang="en-US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판단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71B9A56-7712-9A5F-D24A-E97A864D2B6A}"/>
              </a:ext>
            </a:extLst>
          </p:cNvPr>
          <p:cNvSpPr txBox="1">
            <a:spLocks/>
          </p:cNvSpPr>
          <p:nvPr/>
        </p:nvSpPr>
        <p:spPr>
          <a:xfrm>
            <a:off x="3957478" y="1953315"/>
            <a:ext cx="1990460" cy="293918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새로운 콘텐츠 생성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C1A62F3D-C5FF-1B06-3559-681FBB546204}"/>
              </a:ext>
            </a:extLst>
          </p:cNvPr>
          <p:cNvSpPr txBox="1">
            <a:spLocks/>
          </p:cNvSpPr>
          <p:nvPr/>
        </p:nvSpPr>
        <p:spPr>
          <a:xfrm>
            <a:off x="7043582" y="1953315"/>
            <a:ext cx="1990460" cy="293918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ko-KR" altLang="en-US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인지 </a:t>
            </a: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 </a:t>
            </a:r>
            <a:r>
              <a:rPr lang="ko-KR" altLang="en-US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생성 </a:t>
            </a:r>
            <a:r>
              <a:rPr lang="en-US" altLang="ko-KR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 </a:t>
            </a:r>
            <a:r>
              <a:rPr lang="ko-KR" altLang="en-US" sz="11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행동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10590771-7A4D-93D1-083D-A5BEE854E8C8}"/>
              </a:ext>
            </a:extLst>
          </p:cNvPr>
          <p:cNvSpPr txBox="1">
            <a:spLocks/>
          </p:cNvSpPr>
          <p:nvPr/>
        </p:nvSpPr>
        <p:spPr>
          <a:xfrm>
            <a:off x="1560860" y="3672953"/>
            <a:ext cx="1698867" cy="73544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자율주행 인식 모듈</a:t>
            </a:r>
            <a:b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Tesla Autopilot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카메라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: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차선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&amp;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보행자 인식</a:t>
            </a:r>
          </a:p>
        </p:txBody>
      </p:sp>
      <p:pic>
        <p:nvPicPr>
          <p:cNvPr id="17" name="Picture 10" descr="Medical AI Startup Lunit gets Preliminary Approval to go Public on KOSDAQ">
            <a:extLst>
              <a:ext uri="{FF2B5EF4-FFF2-40B4-BE49-F238E27FC236}">
                <a16:creationId xmlns:a16="http://schemas.microsoft.com/office/drawing/2014/main" id="{1CC88DDE-CDFA-647B-C645-A5B6509F5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32" y="4841364"/>
            <a:ext cx="880311" cy="29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삼성 갤럭시 - 나무위키">
            <a:extLst>
              <a:ext uri="{FF2B5EF4-FFF2-40B4-BE49-F238E27FC236}">
                <a16:creationId xmlns:a16="http://schemas.microsoft.com/office/drawing/2014/main" id="{8BB7D35B-C983-10F1-211C-19B9E62BD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57" y="5587870"/>
            <a:ext cx="833755" cy="36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내용 개체 틀 2">
            <a:extLst>
              <a:ext uri="{FF2B5EF4-FFF2-40B4-BE49-F238E27FC236}">
                <a16:creationId xmlns:a16="http://schemas.microsoft.com/office/drawing/2014/main" id="{1AE7F5A3-549F-0C59-2B5F-2F77FC61928A}"/>
              </a:ext>
            </a:extLst>
          </p:cNvPr>
          <p:cNvSpPr txBox="1">
            <a:spLocks/>
          </p:cNvSpPr>
          <p:nvPr/>
        </p:nvSpPr>
        <p:spPr>
          <a:xfrm>
            <a:off x="1560860" y="5367929"/>
            <a:ext cx="2212643" cy="73544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스마트폰 얼굴 인식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Apple </a:t>
            </a:r>
            <a:r>
              <a:rPr lang="en-US" altLang="ko-KR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FaceID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삼성 갤럭시 얼굴 인식</a:t>
            </a:r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id="{D0C7656D-C221-8841-A99A-450205ED912E}"/>
              </a:ext>
            </a:extLst>
          </p:cNvPr>
          <p:cNvSpPr txBox="1">
            <a:spLocks/>
          </p:cNvSpPr>
          <p:nvPr/>
        </p:nvSpPr>
        <p:spPr>
          <a:xfrm>
            <a:off x="1565771" y="4520441"/>
            <a:ext cx="2212643" cy="73544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의료 영상 분석 </a:t>
            </a:r>
            <a: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AI</a:t>
            </a:r>
            <a:b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Lunit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INSIGHT: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X-ray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CT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폐암 조기 진단</a:t>
            </a:r>
          </a:p>
        </p:txBody>
      </p:sp>
      <p:pic>
        <p:nvPicPr>
          <p:cNvPr id="21" name="Picture 16" descr="생성된 이미지">
            <a:extLst>
              <a:ext uri="{FF2B5EF4-FFF2-40B4-BE49-F238E27FC236}">
                <a16:creationId xmlns:a16="http://schemas.microsoft.com/office/drawing/2014/main" id="{8DA178A5-A531-30F4-54DE-FE75D3D745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8" t="9991" r="9409" b="12005"/>
          <a:stretch>
            <a:fillRect/>
          </a:stretch>
        </p:blipFill>
        <p:spPr bwMode="auto">
          <a:xfrm>
            <a:off x="4404532" y="2411998"/>
            <a:ext cx="1142423" cy="1102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생성된 이미지">
            <a:extLst>
              <a:ext uri="{FF2B5EF4-FFF2-40B4-BE49-F238E27FC236}">
                <a16:creationId xmlns:a16="http://schemas.microsoft.com/office/drawing/2014/main" id="{95616BF6-1B9D-2092-B3F8-B8944D133D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2" t="16401" r="14301" b="18320"/>
          <a:stretch>
            <a:fillRect/>
          </a:stretch>
        </p:blipFill>
        <p:spPr bwMode="auto">
          <a:xfrm>
            <a:off x="7295669" y="2302083"/>
            <a:ext cx="1486345" cy="130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5B0A64E7-9000-572B-E1D0-02FC14ACDF8F}"/>
              </a:ext>
            </a:extLst>
          </p:cNvPr>
          <p:cNvSpPr txBox="1">
            <a:spLocks/>
          </p:cNvSpPr>
          <p:nvPr/>
        </p:nvSpPr>
        <p:spPr>
          <a:xfrm>
            <a:off x="4178971" y="3621727"/>
            <a:ext cx="2542152" cy="504616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ChatGPT (~GPT3)</a:t>
            </a:r>
            <a:b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텍스트 생성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질문 답변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보고서 작성</a:t>
            </a: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A7E847E5-58A2-01A1-151D-433ECD63007F}"/>
              </a:ext>
            </a:extLst>
          </p:cNvPr>
          <p:cNvSpPr txBox="1">
            <a:spLocks/>
          </p:cNvSpPr>
          <p:nvPr/>
        </p:nvSpPr>
        <p:spPr>
          <a:xfrm>
            <a:off x="4178971" y="4174910"/>
            <a:ext cx="2542152" cy="73544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DALL E &amp; Stable Diffusion</a:t>
            </a:r>
            <a:b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텍스트→이미지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생성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디자인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일러스트 제작</a:t>
            </a:r>
          </a:p>
        </p:txBody>
      </p:sp>
      <p:sp>
        <p:nvSpPr>
          <p:cNvPr id="25" name="내용 개체 틀 2">
            <a:extLst>
              <a:ext uri="{FF2B5EF4-FFF2-40B4-BE49-F238E27FC236}">
                <a16:creationId xmlns:a16="http://schemas.microsoft.com/office/drawing/2014/main" id="{CEA4A780-F34C-807B-6960-0CABBA98A052}"/>
              </a:ext>
            </a:extLst>
          </p:cNvPr>
          <p:cNvSpPr txBox="1">
            <a:spLocks/>
          </p:cNvSpPr>
          <p:nvPr/>
        </p:nvSpPr>
        <p:spPr>
          <a:xfrm>
            <a:off x="4178971" y="5010504"/>
            <a:ext cx="2542152" cy="504616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Suno &amp; </a:t>
            </a:r>
            <a:r>
              <a:rPr lang="en-US" altLang="ko-KR" sz="10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Udio</a:t>
            </a:r>
            <a:b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텍스트 → 음악 생성</a:t>
            </a:r>
          </a:p>
        </p:txBody>
      </p:sp>
      <p:sp>
        <p:nvSpPr>
          <p:cNvPr id="26" name="내용 개체 틀 2">
            <a:extLst>
              <a:ext uri="{FF2B5EF4-FFF2-40B4-BE49-F238E27FC236}">
                <a16:creationId xmlns:a16="http://schemas.microsoft.com/office/drawing/2014/main" id="{F6F89B05-E26E-DDDC-23D9-CDC329AB8F29}"/>
              </a:ext>
            </a:extLst>
          </p:cNvPr>
          <p:cNvSpPr txBox="1">
            <a:spLocks/>
          </p:cNvSpPr>
          <p:nvPr/>
        </p:nvSpPr>
        <p:spPr>
          <a:xfrm>
            <a:off x="4178971" y="5587870"/>
            <a:ext cx="2542152" cy="504616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GitHub Copilot</a:t>
            </a:r>
            <a:b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코드 자동 생성 및 보완</a:t>
            </a:r>
          </a:p>
        </p:txBody>
      </p:sp>
      <p:pic>
        <p:nvPicPr>
          <p:cNvPr id="27" name="Picture 20" descr="챗GPT - 위키백과, 우리 모두의 백과사전">
            <a:extLst>
              <a:ext uri="{FF2B5EF4-FFF2-40B4-BE49-F238E27FC236}">
                <a16:creationId xmlns:a16="http://schemas.microsoft.com/office/drawing/2014/main" id="{309E4D53-5DE3-F5D5-65F4-FA93ECA55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770" y="3672953"/>
            <a:ext cx="541123" cy="54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2" descr="Stable Diffusion Reviews, Features &amp; Pricing 2025 | Wheelhouse">
            <a:extLst>
              <a:ext uri="{FF2B5EF4-FFF2-40B4-BE49-F238E27FC236}">
                <a16:creationId xmlns:a16="http://schemas.microsoft.com/office/drawing/2014/main" id="{140E1D78-C301-BCA6-70A2-3098BE5B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770" y="4331525"/>
            <a:ext cx="570940" cy="57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4" descr="Suno | AI Music">
            <a:extLst>
              <a:ext uri="{FF2B5EF4-FFF2-40B4-BE49-F238E27FC236}">
                <a16:creationId xmlns:a16="http://schemas.microsoft.com/office/drawing/2014/main" id="{D2DE3DDA-C4A7-7E15-904B-125F96CA5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770" y="5045379"/>
            <a:ext cx="531493" cy="531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6" descr="Github Copilot Icon SVG Vector &amp; PNG Free Download | UXWing">
            <a:extLst>
              <a:ext uri="{FF2B5EF4-FFF2-40B4-BE49-F238E27FC236}">
                <a16:creationId xmlns:a16="http://schemas.microsoft.com/office/drawing/2014/main" id="{E9E2521B-6EF7-5721-0D7F-201CDEC8B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770" y="5617819"/>
            <a:ext cx="589830" cy="589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3132E3C9-13C2-4573-82DF-B2DB81D51E3A}"/>
              </a:ext>
            </a:extLst>
          </p:cNvPr>
          <p:cNvSpPr txBox="1">
            <a:spLocks/>
          </p:cNvSpPr>
          <p:nvPr/>
        </p:nvSpPr>
        <p:spPr>
          <a:xfrm>
            <a:off x="7271150" y="3629655"/>
            <a:ext cx="1990460" cy="735449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GPT-4o</a:t>
            </a:r>
            <a:b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텍스트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음성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영상 통합</a:t>
            </a:r>
            <a:endParaRPr lang="en-US" altLang="ko-KR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카메라로 본 상황 설명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+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)</a:t>
            </a:r>
            <a:endParaRPr lang="ko-KR" altLang="en-US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2" name="내용 개체 틀 2">
            <a:extLst>
              <a:ext uri="{FF2B5EF4-FFF2-40B4-BE49-F238E27FC236}">
                <a16:creationId xmlns:a16="http://schemas.microsoft.com/office/drawing/2014/main" id="{656E6A08-A04E-EA99-79E9-3132346741B1}"/>
              </a:ext>
            </a:extLst>
          </p:cNvPr>
          <p:cNvSpPr txBox="1">
            <a:spLocks/>
          </p:cNvSpPr>
          <p:nvPr/>
        </p:nvSpPr>
        <p:spPr>
          <a:xfrm>
            <a:off x="7271150" y="4355826"/>
            <a:ext cx="2314772" cy="729358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000" b="1" dirty="0" err="1">
                <a:latin typeface="현대하모니 L" panose="02020603020101020101" pitchFamily="18" charset="-127"/>
                <a:ea typeface="현대하모니 L" panose="02020603020101020101" pitchFamily="18" charset="-127"/>
              </a:rPr>
              <a:t>휴머노이드</a:t>
            </a:r>
            <a:r>
              <a:rPr lang="ko-KR" altLang="en-US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 로봇</a:t>
            </a:r>
            <a:b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(Tesla Optimus, Boston Dynamics)</a:t>
            </a:r>
            <a:b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주변을 인식하고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대화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,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물리적 작업 수행</a:t>
            </a:r>
          </a:p>
        </p:txBody>
      </p:sp>
      <p:sp>
        <p:nvSpPr>
          <p:cNvPr id="33" name="내용 개체 틀 2">
            <a:extLst>
              <a:ext uri="{FF2B5EF4-FFF2-40B4-BE49-F238E27FC236}">
                <a16:creationId xmlns:a16="http://schemas.microsoft.com/office/drawing/2014/main" id="{0D739F33-7BDA-3A7C-85A4-116CD4C164D5}"/>
              </a:ext>
            </a:extLst>
          </p:cNvPr>
          <p:cNvSpPr txBox="1">
            <a:spLocks/>
          </p:cNvSpPr>
          <p:nvPr/>
        </p:nvSpPr>
        <p:spPr>
          <a:xfrm>
            <a:off x="7271149" y="5150535"/>
            <a:ext cx="2171527" cy="966281"/>
          </a:xfrm>
          <a:prstGeom prst="rect">
            <a:avLst/>
          </a:prstGeom>
        </p:spPr>
        <p:txBody>
          <a:bodyPr vert="horz" wrap="square" lIns="108000" tIns="36000" rIns="108000" bIns="36000" rtlCol="0">
            <a:spAutoFit/>
          </a:bodyPr>
          <a:lstStyle>
            <a:lvl1pPr marL="0" indent="0" algn="l" defTabSz="685817" rtl="0" eaLnBrk="1" latinLnBrk="1" hangingPunct="1">
              <a:spcBef>
                <a:spcPts val="0"/>
              </a:spcBef>
              <a:buClr>
                <a:schemeClr val="tx1"/>
              </a:buClr>
              <a:buFontTx/>
              <a:buNone/>
              <a:defRPr sz="1800" kern="1200">
                <a:solidFill>
                  <a:schemeClr val="tx1"/>
                </a:solidFill>
                <a:latin typeface="Trebuchet MS" pitchFamily="34" charset="0"/>
                <a:ea typeface="휴먼모음T" pitchFamily="18" charset="-127"/>
                <a:cs typeface="+mn-cs"/>
              </a:defRPr>
            </a:lvl1pPr>
            <a:lvl2pPr marL="360000" indent="-214318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2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40000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98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906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815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723" indent="-171455" algn="l" defTabSz="68581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Tesla FSD (Full Self Driving)</a:t>
            </a:r>
            <a:br>
              <a:rPr lang="en-US" altLang="ko-KR" sz="1000" b="1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도로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차선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/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보행자 인식 등 인식 결과를</a:t>
            </a:r>
            <a:b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</a:b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바탕으로 → 경로 계획 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(Planning) 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→</a:t>
            </a:r>
            <a:endParaRPr lang="en-US" altLang="ko-KR" sz="1000" dirty="0"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차량 제어</a:t>
            </a:r>
            <a:r>
              <a:rPr lang="en-US" altLang="ko-KR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(Control)</a:t>
            </a:r>
            <a:r>
              <a:rPr lang="ko-KR" altLang="en-US" sz="1000" dirty="0">
                <a:latin typeface="현대하모니 L" panose="02020603020101020101" pitchFamily="18" charset="-127"/>
                <a:ea typeface="현대하모니 L" panose="02020603020101020101" pitchFamily="18" charset="-127"/>
              </a:rPr>
              <a:t>까지 수행</a:t>
            </a:r>
          </a:p>
        </p:txBody>
      </p:sp>
      <p:pic>
        <p:nvPicPr>
          <p:cNvPr id="34" name="Picture 28" descr="챗gpt 4o, ChatGPT-4와 뭐가 다를까? : 네이버 블로그">
            <a:extLst>
              <a:ext uri="{FF2B5EF4-FFF2-40B4-BE49-F238E27FC236}">
                <a16:creationId xmlns:a16="http://schemas.microsoft.com/office/drawing/2014/main" id="{B3C46C4F-1A52-F3B4-871C-144C1BFD8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818" y="3743443"/>
            <a:ext cx="520526" cy="46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C711925-1E55-C617-7D62-19B9ECD14DD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3151" y="3644465"/>
            <a:ext cx="829872" cy="829872"/>
          </a:xfrm>
          <a:prstGeom prst="rect">
            <a:avLst/>
          </a:prstGeom>
        </p:spPr>
      </p:pic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AB677702-4FBE-8C80-ADB6-259508EDF32B}"/>
              </a:ext>
            </a:extLst>
          </p:cNvPr>
          <p:cNvSpPr/>
          <p:nvPr/>
        </p:nvSpPr>
        <p:spPr>
          <a:xfrm>
            <a:off x="3505251" y="1953314"/>
            <a:ext cx="2887200" cy="4373605"/>
          </a:xfrm>
          <a:prstGeom prst="roundRect">
            <a:avLst>
              <a:gd name="adj" fmla="val 11000"/>
            </a:avLst>
          </a:prstGeom>
          <a:noFill/>
          <a:ln w="28575">
            <a:solidFill>
              <a:srgbClr val="0B666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rgbClr val="0000CC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1275909A-D95C-CD26-0698-FEF0DDAB80BC}"/>
              </a:ext>
            </a:extLst>
          </p:cNvPr>
          <p:cNvSpPr/>
          <p:nvPr/>
        </p:nvSpPr>
        <p:spPr>
          <a:xfrm>
            <a:off x="6593787" y="1953314"/>
            <a:ext cx="2887200" cy="4373605"/>
          </a:xfrm>
          <a:prstGeom prst="roundRect">
            <a:avLst>
              <a:gd name="adj" fmla="val 10770"/>
            </a:avLst>
          </a:prstGeom>
          <a:noFill/>
          <a:ln w="28575">
            <a:solidFill>
              <a:srgbClr val="35A29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6000" rIns="108000" bIns="36000" rtlCol="0" anchor="ctr"/>
          <a:lstStyle/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rgbClr val="0000CC"/>
              </a:solidFill>
              <a:latin typeface="현대하모니 L" panose="02020603020101020101" pitchFamily="18" charset="-127"/>
              <a:ea typeface="현대하모니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80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CKSLIDES" val="6.1"/>
  <p:tag name="VERSIONID" val="711"/>
  <p:tag name="TOCTABLESPERSLIDE" val="1"/>
  <p:tag name="INCLUDESUBDIVIDERS" val="True"/>
  <p:tag name="EXCLUDEHIDDENSLIDES" val="False"/>
  <p:tag name="NUMBEROFPAGES" val="4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TEVERSION" val="7.1"/>
  <p:tag name="VERSIONNUMBER" val="711"/>
</p:tagLst>
</file>

<file path=ppt/theme/theme1.xml><?xml version="1.0" encoding="utf-8"?>
<a:theme xmlns:a="http://schemas.openxmlformats.org/drawingml/2006/main" name="Kantar template master">
  <a:themeElements>
    <a:clrScheme name="Kantar colour theme">
      <a:dk1>
        <a:srgbClr val="333333"/>
      </a:dk1>
      <a:lt1>
        <a:srgbClr val="FFFFFF"/>
      </a:lt1>
      <a:dk2>
        <a:srgbClr val="0060FF"/>
      </a:dk2>
      <a:lt2>
        <a:srgbClr val="802AB7"/>
      </a:lt2>
      <a:accent1>
        <a:srgbClr val="AEAE9F"/>
      </a:accent1>
      <a:accent2>
        <a:srgbClr val="00E5BA"/>
      </a:accent2>
      <a:accent3>
        <a:srgbClr val="00B600"/>
      </a:accent3>
      <a:accent4>
        <a:srgbClr val="FEDB00"/>
      </a:accent4>
      <a:accent5>
        <a:srgbClr val="FF5000"/>
      </a:accent5>
      <a:accent6>
        <a:srgbClr val="FA0028"/>
      </a:accent6>
      <a:hlink>
        <a:srgbClr val="0060FF"/>
      </a:hlink>
      <a:folHlink>
        <a:srgbClr val="802AB7"/>
      </a:folHlink>
    </a:clrScheme>
    <a:fontScheme name="현대하모니">
      <a:majorFont>
        <a:latin typeface="현대하모니 M"/>
        <a:ea typeface="현대하모니 M"/>
        <a:cs typeface=""/>
      </a:majorFont>
      <a:minorFont>
        <a:latin typeface="현대하모니 L"/>
        <a:ea typeface="현대하모니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>
            <a:lumMod val="20000"/>
            <a:lumOff val="80000"/>
          </a:schemeClr>
        </a:solidFill>
        <a:ln w="12700">
          <a:solidFill>
            <a:schemeClr val="bg1">
              <a:lumMod val="75000"/>
            </a:schemeClr>
          </a:solidFill>
        </a:ln>
      </a:spPr>
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6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600" dirty="0" err="1" smtClean="0"/>
        </a:defPPr>
      </a:lstStyle>
    </a:txDef>
  </a:objectDefaults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Kantar report template 16x9.potx" id="{5634706E-79F9-45A6-A4B5-5D8781601AAD}" vid="{621E18E1-E447-4C07-B38C-0DB4D1E96E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Significance red">
      <a:srgbClr val="E10000"/>
    </a:custClr>
    <a:custClr name="Significance red light">
      <a:srgbClr val="ED6666"/>
    </a:custClr>
    <a:custClr name="Significance green">
      <a:srgbClr val="00D200"/>
    </a:custClr>
    <a:custClr name="Significance green light">
      <a:srgbClr val="66E466"/>
    </a:custClr>
    <a:custClr name="Custom light blue">
      <a:srgbClr val="00B6FF"/>
    </a:custClr>
    <a:custClr name="Custom light green">
      <a:srgbClr val="9EE900"/>
    </a:custClr>
    <a:custClr name="Custom magenta">
      <a:srgbClr val="C700D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1278C9160AD2408B590194F15DBC22" ma:contentTypeVersion="9" ma:contentTypeDescription="Create a new document." ma:contentTypeScope="" ma:versionID="09c2a4b0508b627c0c149fad733da5c6">
  <xsd:schema xmlns:xsd="http://www.w3.org/2001/XMLSchema" xmlns:xs="http://www.w3.org/2001/XMLSchema" xmlns:p="http://schemas.microsoft.com/office/2006/metadata/properties" xmlns:ns2="349d2e48-d219-423f-a60f-a81395996a24" xmlns:ns3="151f8561-6f96-4f27-8d07-5866307680bb" targetNamespace="http://schemas.microsoft.com/office/2006/metadata/properties" ma:root="true" ma:fieldsID="64704655ee80b2c7907e5f3b989bd232" ns2:_="" ns3:_="">
    <xsd:import namespace="349d2e48-d219-423f-a60f-a81395996a24"/>
    <xsd:import namespace="151f8561-6f96-4f27-8d07-5866307680b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9d2e48-d219-423f-a60f-a81395996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1f8561-6f96-4f27-8d07-5866307680b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2412F2B-0803-4AF8-801D-3D8D0B68EB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9d2e48-d219-423f-a60f-a81395996a24"/>
    <ds:schemaRef ds:uri="151f8561-6f96-4f27-8d07-5866307680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375B81-FBF5-4924-A5E0-F0376D8E7D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193883-9DEF-4394-A746-8B0504B231C0}">
  <ds:schemaRefs>
    <ds:schemaRef ds:uri="http://purl.org/dc/dcmitype/"/>
    <ds:schemaRef ds:uri="349d2e48-d219-423f-a60f-a81395996a24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purl.org/dc/elements/1.1/"/>
    <ds:schemaRef ds:uri="http://purl.org/dc/terms/"/>
    <ds:schemaRef ds:uri="151f8561-6f96-4f27-8d07-5866307680bb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4c3e313d-adbc-460d-92e1-b20580541235}" enabled="1" method="Privileged" siteId="{f8cedb79-e3e0-481e-be04-2a5cc79f6b10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Kantar report template 16x9</Template>
  <TotalTime>16847</TotalTime>
  <Words>1480</Words>
  <Application>Microsoft Office PowerPoint</Application>
  <PresentationFormat>A4 용지(210x297mm)</PresentationFormat>
  <Paragraphs>336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5" baseType="lpstr">
      <vt:lpstr>굴림</vt:lpstr>
      <vt:lpstr>맑은 고딕</vt:lpstr>
      <vt:lpstr>현대하모니 L</vt:lpstr>
      <vt:lpstr>현대하모니 M</vt:lpstr>
      <vt:lpstr>Arial</vt:lpstr>
      <vt:lpstr>Calibri</vt:lpstr>
      <vt:lpstr>Trebuchet MS</vt:lpstr>
      <vt:lpstr>Wingdings</vt:lpstr>
      <vt:lpstr>Kantar template master</vt:lpstr>
      <vt:lpstr>PowerPoint 프레젠테이션</vt:lpstr>
      <vt:lpstr> AI 의 발전과정과 특징</vt:lpstr>
      <vt:lpstr> AI 의 발전과정과 특징</vt:lpstr>
      <vt:lpstr> 생성형 AI</vt:lpstr>
      <vt:lpstr> 생성형 AI</vt:lpstr>
      <vt:lpstr> 생성형 AI</vt:lpstr>
      <vt:lpstr> 생성형 AI</vt:lpstr>
      <vt:lpstr> 생성형 AI</vt:lpstr>
      <vt:lpstr> AI 종류</vt:lpstr>
      <vt:lpstr> AI 활용 현황 – 인지형 AI</vt:lpstr>
      <vt:lpstr> AI 활용 현황 – 생성형 AI</vt:lpstr>
      <vt:lpstr> SW 개발환경 변화</vt:lpstr>
      <vt:lpstr> SW 개발에서 AI 는?</vt:lpstr>
      <vt:lpstr> SW 개발의 AI</vt:lpstr>
      <vt:lpstr> SW개발의 AI</vt:lpstr>
      <vt:lpstr>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차내 센싱 관련 소비자 조사 제안서</dc:title>
  <dc:subject>Sub-heading</dc:subject>
  <dc:creator>bullsguk</dc:creator>
  <cp:keywords>Project reference</cp:keywords>
  <dc:description>Date</dc:description>
  <cp:lastModifiedBy>Mingyu Kang(강민규)[Algorithm Development Team]</cp:lastModifiedBy>
  <cp:revision>1085</cp:revision>
  <cp:lastPrinted>2021-05-21T07:42:10Z</cp:lastPrinted>
  <dcterms:created xsi:type="dcterms:W3CDTF">2020-02-20T09:26:18Z</dcterms:created>
  <dcterms:modified xsi:type="dcterms:W3CDTF">2025-12-10T00:23:02Z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0x010100681278C9160AD2408B590194F15DBC22</vt:lpwstr>
  </property>
</Properties>
</file>